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0e43e3afe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0e43e3afe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169ad1455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169ad1455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169ad1455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169ad1455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ee4a769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ee4a769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0e43e3afe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0e43e3afe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0e43e3afe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0e43e3afe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0e43e3afe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0e43e3afe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0e43e3afe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0e43e3afe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0e43e3afe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0e43e3afe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Increasing climate related events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0e43e3afe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0e43e3afe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Increasing costs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0846c5f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0846c5f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0e43e3afe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0e43e3afe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Australia’s natural </a:t>
            </a:r>
            <a:r>
              <a:rPr lang="en-GB"/>
              <a:t>climate</a:t>
            </a:r>
            <a:r>
              <a:rPr lang="en-GB"/>
              <a:t> variability and extreme weather mask changes from global warming.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0e43e3afe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0e43e3afe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Past events have been more costly (corrected to today’s values)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0e43e3af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0e43e3af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people have experienced global warming first hand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0e43e3afe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0e43e3afe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But most can keep living life as normal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0e43e3afe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0e43e3afe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0e43e3afe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0e43e3afe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Syria drought trigger war pushing existing political and religious tensions into </a:t>
            </a:r>
            <a:r>
              <a:rPr lang="en-GB"/>
              <a:t>rebellion</a:t>
            </a:r>
            <a:r>
              <a:rPr lang="en-GB"/>
              <a:t> and revolution.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0e43e3afe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0e43e3af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16f4853d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16f4853d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16f4853d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16f4853d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16f4853d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16f4853d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Get this new publication from breakthrough if you want more information.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0e43e3afe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0e43e3afe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0e43e3af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0e43e3af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0e43e3af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0e43e3af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ride a bike how not to ride a bike even if you are Alec Baldwin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0e43e3afe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0e43e3af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have no budget for acceptable risk</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0e43e3af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0e43e3af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IPCC thinks these probabilities are ok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0e43e3af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0e43e3af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16f4853d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16f4853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Remember</a:t>
            </a:r>
            <a:r>
              <a:rPr lang="en-GB"/>
              <a:t> IPCC </a:t>
            </a:r>
            <a:r>
              <a:rPr lang="en-GB"/>
              <a:t>hasn't</a:t>
            </a:r>
            <a:r>
              <a:rPr lang="en-GB"/>
              <a:t> </a:t>
            </a:r>
            <a:r>
              <a:rPr lang="en-GB"/>
              <a:t>taken into </a:t>
            </a:r>
            <a:r>
              <a:rPr lang="en-GB"/>
              <a:t>account feedback </a:t>
            </a:r>
            <a:r>
              <a:rPr lang="en-GB"/>
              <a:t>loops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0e43e3afe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0e43e3af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16f4853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416f4853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this if you want to understand what each degree of </a:t>
            </a:r>
            <a:r>
              <a:rPr lang="en-GB"/>
              <a:t>warming</a:t>
            </a:r>
            <a:r>
              <a:rPr lang="en-GB"/>
              <a:t> means.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0e43e3afe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0e43e3afe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0e43e3afe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a:t>
            </a:r>
            <a:r>
              <a:rPr lang="en-GB"/>
              <a:t>already</a:t>
            </a:r>
            <a:r>
              <a:rPr lang="en-GB"/>
              <a:t> too hot. </a:t>
            </a:r>
            <a:endParaRPr/>
          </a:p>
        </p:txBody>
      </p:sp>
      <p:sp>
        <p:nvSpPr>
          <p:cNvPr id="342" name="Google Shape;342;g40e43e3afe_0_4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0e43e3a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0e43e3a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0e43e3afe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40e43e3afe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0e43e3afe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example </a:t>
            </a:r>
            <a:r>
              <a:rPr lang="en-GB"/>
              <a:t>sea level</a:t>
            </a:r>
            <a:r>
              <a:rPr lang="en-GB"/>
              <a:t> rise alone is catastrophic</a:t>
            </a:r>
            <a:endParaRPr/>
          </a:p>
        </p:txBody>
      </p:sp>
      <p:sp>
        <p:nvSpPr>
          <p:cNvPr id="381" name="Google Shape;381;g40e43e3afe_0_4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0e43e3afe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0e43e3afe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Adeliage under 25m sealevel rise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0e43e3afe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Part so Melbourne</a:t>
            </a:r>
            <a:endParaRPr/>
          </a:p>
        </p:txBody>
      </p:sp>
      <p:sp>
        <p:nvSpPr>
          <p:cNvPr id="418" name="Google Shape;418;g40e43e3afe_0_4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40846c5f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40846c5f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40e43e3af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40e43e3af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Whose been to the GBR? How would like their kids to be able to go?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0e43e3af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0e43e3af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40e43e3afe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40e43e3afe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0e43e3afe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40e43e3afe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 (its the Greens policy as May 2018)</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0e43e3af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40e43e3af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guys seem pretty nice but I dont know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0e43e3afe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0e43e3afe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0e43e3af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0e43e3af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Current </a:t>
            </a:r>
            <a:r>
              <a:rPr lang="en-GB"/>
              <a:t>warming</a:t>
            </a:r>
            <a:r>
              <a:rPr lang="en-GB"/>
              <a:t> sinkx this country.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40e43e3afe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40e43e3afe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40e43e3af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40e43e3af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India will kill them at </a:t>
            </a:r>
            <a:r>
              <a:rPr lang="en-GB"/>
              <a:t>their</a:t>
            </a:r>
            <a:r>
              <a:rPr lang="en-GB"/>
              <a:t> </a:t>
            </a:r>
            <a:r>
              <a:rPr lang="en-GB"/>
              <a:t>border</a:t>
            </a:r>
            <a:r>
              <a:rPr lang="en-GB"/>
              <a:t> wall.</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0e43e3af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0e43e3afe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0e43e3af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0e43e3af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0e43e3afe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0e43e3afe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40e43e3afe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40e43e3afe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40e43e3afe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40e43e3afe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40e43e3af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40e43e3af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 is </a:t>
            </a:r>
            <a:r>
              <a:rPr lang="en-GB"/>
              <a:t>going</a:t>
            </a:r>
            <a:r>
              <a:rPr lang="en-GB"/>
              <a:t> 100% renewable even if they don’t want to.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40e43e3afe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40e43e3afe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Biochar</a:t>
            </a:r>
            <a:r>
              <a:rPr lang="en-GB"/>
              <a:t> gives councils real </a:t>
            </a:r>
            <a:r>
              <a:rPr lang="en-GB"/>
              <a:t>options</a:t>
            </a:r>
            <a:r>
              <a:rPr lang="en-GB"/>
              <a:t> to help draw down by using waste </a:t>
            </a:r>
            <a:r>
              <a:rPr lang="en-GB"/>
              <a:t>organics</a:t>
            </a:r>
            <a:r>
              <a:rPr lang="en-GB"/>
              <a:t> to make stable charcoal.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0e43e3afe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0e43e3afe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40e43e3afe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40e43e3afe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Helping </a:t>
            </a:r>
            <a:r>
              <a:rPr lang="en-GB"/>
              <a:t>people</a:t>
            </a:r>
            <a:r>
              <a:rPr lang="en-GB"/>
              <a:t> to </a:t>
            </a:r>
            <a:r>
              <a:rPr lang="en-GB"/>
              <a:t>survive</a:t>
            </a:r>
            <a:r>
              <a:rPr lang="en-GB"/>
              <a:t> heatwaves is a council role.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40e43e3afe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40e43e3afe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Lots of other </a:t>
            </a:r>
            <a:r>
              <a:rPr lang="en-GB"/>
              <a:t>benefits</a:t>
            </a:r>
            <a:r>
              <a:rPr lang="en-GB"/>
              <a:t> </a:t>
            </a:r>
            <a:r>
              <a:rPr lang="en-GB"/>
              <a:t>can</a:t>
            </a:r>
            <a:r>
              <a:rPr lang="en-GB"/>
              <a:t> flow from one positive action</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40e43e3af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40e43e3afe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Retrofitting the homes of low income people can reduce health costs and improve quality of life will reducing energy consumption and saving money.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40e43e3afe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40e43e3afe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40e43e3afe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40e43e3afe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40e43e3afe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40e43e3afe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Councils can make a difference.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0e43e3afe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40e43e3afe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Join the sitting councillor and mayors who are promising to </a:t>
            </a:r>
            <a:r>
              <a:rPr lang="en-GB"/>
              <a:t>declare</a:t>
            </a:r>
            <a:r>
              <a:rPr lang="en-GB"/>
              <a:t> a </a:t>
            </a:r>
            <a:r>
              <a:rPr lang="en-GB"/>
              <a:t>climate</a:t>
            </a:r>
            <a:r>
              <a:rPr lang="en-GB"/>
              <a:t> emergency.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3ee4a769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ee4a769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goal is to return to a safe climate.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40e43e3afe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40e43e3afe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get back to the cliff...</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40846c5f1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40846c5f1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0e43e3afe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0e43e3afe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0e43e3afe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0e43e3afe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0e43e3afe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0e43e3afe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prepare for fire / flood </a:t>
            </a:r>
            <a:r>
              <a:rPr lang="en-GB"/>
              <a:t>emergencies</a:t>
            </a:r>
            <a:r>
              <a:rPr lang="en-GB"/>
              <a:t> for years ahead.  Picture top:  </a:t>
            </a:r>
            <a:r>
              <a:rPr lang="en-GB"/>
              <a:t>service</a:t>
            </a:r>
            <a:r>
              <a:rPr lang="en-GB"/>
              <a:t> and departmental heads meet to coordinate prevention, response and recovery efforts. Picture 2: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1" name="Shape 61"/>
        <p:cNvGrpSpPr/>
        <p:nvPr/>
      </p:nvGrpSpPr>
      <p:grpSpPr>
        <a:xfrm>
          <a:off x="0" y="0"/>
          <a:ext cx="0" cy="0"/>
          <a:chOff x="0" y="0"/>
          <a:chExt cx="0" cy="0"/>
        </a:xfrm>
      </p:grpSpPr>
      <p:sp>
        <p:nvSpPr>
          <p:cNvPr id="62" name="Google Shape;62;p15"/>
          <p:cNvSpPr txBox="1"/>
          <p:nvPr>
            <p:ph type="ctrTitle"/>
          </p:nvPr>
        </p:nvSpPr>
        <p:spPr>
          <a:xfrm>
            <a:off x="685800" y="1597819"/>
            <a:ext cx="7772400" cy="11025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3" name="Google Shape;63;p15"/>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4" name="Google Shape;64;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7" name="Shape 67"/>
        <p:cNvGrpSpPr/>
        <p:nvPr/>
      </p:nvGrpSpPr>
      <p:grpSpPr>
        <a:xfrm>
          <a:off x="0" y="0"/>
          <a:ext cx="0" cy="0"/>
          <a:chOff x="0" y="0"/>
          <a:chExt cx="0" cy="0"/>
        </a:xfrm>
      </p:grpSpPr>
      <p:sp>
        <p:nvSpPr>
          <p:cNvPr id="68" name="Google Shape;68;p1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9" name="Google Shape;69;p16"/>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0" name="Google Shape;70;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3" name="Shape 73"/>
        <p:cNvGrpSpPr/>
        <p:nvPr/>
      </p:nvGrpSpPr>
      <p:grpSpPr>
        <a:xfrm>
          <a:off x="0" y="0"/>
          <a:ext cx="0" cy="0"/>
          <a:chOff x="0" y="0"/>
          <a:chExt cx="0" cy="0"/>
        </a:xfrm>
      </p:grpSpPr>
      <p:sp>
        <p:nvSpPr>
          <p:cNvPr id="74" name="Google Shape;74;p17"/>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5" name="Google Shape;75;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0" name="Shape 80"/>
        <p:cNvGrpSpPr/>
        <p:nvPr/>
      </p:nvGrpSpPr>
      <p:grpSpPr>
        <a:xfrm>
          <a:off x="0" y="0"/>
          <a:ext cx="0" cy="0"/>
          <a:chOff x="0" y="0"/>
          <a:chExt cx="0" cy="0"/>
        </a:xfrm>
      </p:grpSpPr>
      <p:sp>
        <p:nvSpPr>
          <p:cNvPr id="81" name="Google Shape;81;p18"/>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p18"/>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1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4" name="Google Shape;84;p18"/>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18"/>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6" name="Google Shape;86;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9" name="Shape 89"/>
        <p:cNvGrpSpPr/>
        <p:nvPr/>
      </p:nvGrpSpPr>
      <p:grpSpPr>
        <a:xfrm>
          <a:off x="0" y="0"/>
          <a:ext cx="0" cy="0"/>
          <a:chOff x="0" y="0"/>
          <a:chExt cx="0" cy="0"/>
        </a:xfrm>
      </p:grpSpPr>
      <p:sp>
        <p:nvSpPr>
          <p:cNvPr id="90" name="Google Shape;90;p19"/>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4" name="Shape 94"/>
        <p:cNvGrpSpPr/>
        <p:nvPr/>
      </p:nvGrpSpPr>
      <p:grpSpPr>
        <a:xfrm>
          <a:off x="0" y="0"/>
          <a:ext cx="0" cy="0"/>
          <a:chOff x="0" y="0"/>
          <a:chExt cx="0" cy="0"/>
        </a:xfrm>
      </p:grpSpPr>
      <p:sp>
        <p:nvSpPr>
          <p:cNvPr id="95" name="Google Shape;95;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8" name="Shape 98"/>
        <p:cNvGrpSpPr/>
        <p:nvPr/>
      </p:nvGrpSpPr>
      <p:grpSpPr>
        <a:xfrm>
          <a:off x="0" y="0"/>
          <a:ext cx="0" cy="0"/>
          <a:chOff x="0" y="0"/>
          <a:chExt cx="0" cy="0"/>
        </a:xfrm>
      </p:grpSpPr>
      <p:sp>
        <p:nvSpPr>
          <p:cNvPr id="99" name="Google Shape;99;p21"/>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0" name="Google Shape;100;p21"/>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21"/>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2" name="Google Shape;102;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7" name="Google Shape;107;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8" name="Google Shape;108;p2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9" name="Google Shape;109;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2" name="Shape 112"/>
        <p:cNvGrpSpPr/>
        <p:nvPr/>
      </p:nvGrpSpPr>
      <p:grpSpPr>
        <a:xfrm>
          <a:off x="0" y="0"/>
          <a:ext cx="0" cy="0"/>
          <a:chOff x="0" y="0"/>
          <a:chExt cx="0" cy="0"/>
        </a:xfrm>
      </p:grpSpPr>
      <p:sp>
        <p:nvSpPr>
          <p:cNvPr id="113" name="Google Shape;113;p23"/>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4" name="Google Shape;114;p23"/>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5" name="Google Shape;115;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8" name="Shape 118"/>
        <p:cNvGrpSpPr/>
        <p:nvPr/>
      </p:nvGrpSpPr>
      <p:grpSpPr>
        <a:xfrm>
          <a:off x="0" y="0"/>
          <a:ext cx="0" cy="0"/>
          <a:chOff x="0" y="0"/>
          <a:chExt cx="0" cy="0"/>
        </a:xfrm>
      </p:grpSpPr>
      <p:sp>
        <p:nvSpPr>
          <p:cNvPr id="119" name="Google Shape;119;p24"/>
          <p:cNvSpPr txBox="1"/>
          <p:nvPr>
            <p:ph type="title"/>
          </p:nvPr>
        </p:nvSpPr>
        <p:spPr>
          <a:xfrm rot="5400000">
            <a:off x="5463750" y="1371628"/>
            <a:ext cx="4388700" cy="20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0" name="Google Shape;120;p24"/>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1" name="Google Shape;121;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48.jpg"/><Relationship Id="rId5"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3.jpg"/><Relationship Id="rId4" Type="http://schemas.openxmlformats.org/officeDocument/2006/relationships/image" Target="../media/image29.png"/><Relationship Id="rId5"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4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3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28.jpg"/><Relationship Id="rId5"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35.png"/><Relationship Id="rId5"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3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4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 Id="rId3" Type="http://schemas.openxmlformats.org/officeDocument/2006/relationships/image" Target="../media/image5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40.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43.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9600">
                <a:solidFill>
                  <a:srgbClr val="FF0000"/>
                </a:solidFill>
                <a:latin typeface="Verdana"/>
                <a:ea typeface="Verdana"/>
                <a:cs typeface="Verdana"/>
                <a:sym typeface="Verdana"/>
              </a:rPr>
              <a:t>CACE</a:t>
            </a:r>
            <a:endParaRPr b="1" sz="9600">
              <a:solidFill>
                <a:srgbClr val="FF0000"/>
              </a:solidFill>
              <a:latin typeface="Verdana"/>
              <a:ea typeface="Verdana"/>
              <a:cs typeface="Verdana"/>
              <a:sym typeface="Verdana"/>
            </a:endParaRPr>
          </a:p>
        </p:txBody>
      </p:sp>
      <p:sp>
        <p:nvSpPr>
          <p:cNvPr id="129" name="Google Shape;12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2400">
                <a:solidFill>
                  <a:schemeClr val="dk1"/>
                </a:solidFill>
              </a:rPr>
              <a:t>Community Action in the Climate Emergency</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So… h</a:t>
            </a:r>
            <a:r>
              <a:rPr b="1" lang="en-GB" sz="4800">
                <a:solidFill>
                  <a:srgbClr val="FF0000"/>
                </a:solidFill>
              </a:rPr>
              <a:t>ow bad is it?</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StrikingTargets_Infographic.png" id="189" name="Google Shape;189;p35"/>
          <p:cNvPicPr preferRelativeResize="0"/>
          <p:nvPr/>
        </p:nvPicPr>
        <p:blipFill rotWithShape="1">
          <a:blip r:embed="rId3">
            <a:alphaModFix/>
          </a:blip>
          <a:srcRect b="11338" l="19395" r="27627" t="22318"/>
          <a:stretch/>
        </p:blipFill>
        <p:spPr>
          <a:xfrm>
            <a:off x="2003125" y="63238"/>
            <a:ext cx="5663474" cy="5017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36"/>
          <p:cNvPicPr preferRelativeResize="0"/>
          <p:nvPr/>
        </p:nvPicPr>
        <p:blipFill>
          <a:blip r:embed="rId3">
            <a:alphaModFix/>
          </a:blip>
          <a:stretch>
            <a:fillRect/>
          </a:stretch>
        </p:blipFill>
        <p:spPr>
          <a:xfrm>
            <a:off x="152400" y="152400"/>
            <a:ext cx="8839198" cy="4633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7"/>
          <p:cNvSpPr txBox="1"/>
          <p:nvPr>
            <p:ph idx="1" type="body"/>
          </p:nvPr>
        </p:nvSpPr>
        <p:spPr>
          <a:xfrm>
            <a:off x="492625" y="878775"/>
            <a:ext cx="85206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lang="en-GB" sz="2400">
                <a:solidFill>
                  <a:srgbClr val="000000"/>
                </a:solidFill>
              </a:rPr>
              <a:t>“</a:t>
            </a:r>
            <a:r>
              <a:rPr lang="en-GB" sz="2400">
                <a:solidFill>
                  <a:srgbClr val="000000"/>
                </a:solidFill>
              </a:rPr>
              <a:t>International agreements talk of limiting global warming to 1.5–2 degrees Celsius (°C), but</a:t>
            </a:r>
            <a:r>
              <a:rPr lang="en-GB" sz="2400"/>
              <a:t> </a:t>
            </a:r>
            <a:r>
              <a:rPr b="1" lang="en-GB" sz="2400">
                <a:solidFill>
                  <a:srgbClr val="000000"/>
                </a:solidFill>
              </a:rPr>
              <a:t>in reality</a:t>
            </a:r>
            <a:r>
              <a:rPr lang="en-GB" sz="2400"/>
              <a:t> </a:t>
            </a:r>
            <a:r>
              <a:rPr lang="en-GB" sz="2400">
                <a:solidFill>
                  <a:srgbClr val="000000"/>
                </a:solidFill>
              </a:rPr>
              <a:t>they set the world </a:t>
            </a:r>
            <a:r>
              <a:rPr b="1" lang="en-GB" sz="2400">
                <a:solidFill>
                  <a:srgbClr val="000000"/>
                </a:solidFill>
              </a:rPr>
              <a:t>on a path of</a:t>
            </a:r>
            <a:r>
              <a:rPr b="1" lang="en-GB" sz="2400"/>
              <a:t> </a:t>
            </a:r>
            <a:r>
              <a:rPr b="1" lang="en-GB" sz="2400">
                <a:solidFill>
                  <a:srgbClr val="FF0000"/>
                </a:solidFill>
              </a:rPr>
              <a:t>3–5°C </a:t>
            </a:r>
            <a:r>
              <a:rPr b="1" lang="en-GB" sz="2400">
                <a:solidFill>
                  <a:srgbClr val="000000"/>
                </a:solidFill>
              </a:rPr>
              <a:t>of warming</a:t>
            </a:r>
            <a:r>
              <a:rPr lang="en-GB" sz="2400"/>
              <a:t>.“</a:t>
            </a:r>
            <a:endParaRPr sz="2400"/>
          </a:p>
          <a:p>
            <a:pPr indent="0" lvl="0" marL="0" rtl="0" algn="l">
              <a:spcBef>
                <a:spcPts val="1600"/>
              </a:spcBef>
              <a:spcAft>
                <a:spcPts val="0"/>
              </a:spcAft>
              <a:buNone/>
            </a:pPr>
            <a:r>
              <a:t/>
            </a:r>
            <a:endParaRPr/>
          </a:p>
          <a:p>
            <a:pPr indent="0" lvl="0" marL="0" rtl="0" algn="l">
              <a:spcBef>
                <a:spcPts val="1600"/>
              </a:spcBef>
              <a:spcAft>
                <a:spcPts val="1600"/>
              </a:spcAft>
              <a:buNone/>
            </a:pPr>
            <a:r>
              <a:rPr b="1" lang="en-GB" sz="1400"/>
              <a:t>What Lies Beneath 2018 - </a:t>
            </a:r>
            <a:r>
              <a:rPr b="1" i="1" lang="en-GB" sz="1400"/>
              <a:t>Breakthrough</a:t>
            </a:r>
            <a:endParaRPr b="1" i="1" sz="1400"/>
          </a:p>
        </p:txBody>
      </p:sp>
      <p:pic>
        <p:nvPicPr>
          <p:cNvPr id="200" name="Google Shape;200;p37"/>
          <p:cNvPicPr preferRelativeResize="0"/>
          <p:nvPr/>
        </p:nvPicPr>
        <p:blipFill>
          <a:blip r:embed="rId3">
            <a:alphaModFix/>
          </a:blip>
          <a:stretch>
            <a:fillRect/>
          </a:stretch>
        </p:blipFill>
        <p:spPr>
          <a:xfrm>
            <a:off x="6359225" y="4641425"/>
            <a:ext cx="2784775" cy="502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8"/>
          <p:cNvPicPr preferRelativeResize="0"/>
          <p:nvPr/>
        </p:nvPicPr>
        <p:blipFill>
          <a:blip r:embed="rId3">
            <a:alphaModFix/>
          </a:blip>
          <a:stretch>
            <a:fillRect/>
          </a:stretch>
        </p:blipFill>
        <p:spPr>
          <a:xfrm>
            <a:off x="152400" y="152400"/>
            <a:ext cx="8839198" cy="46338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39"/>
          <p:cNvPicPr preferRelativeResize="0"/>
          <p:nvPr/>
        </p:nvPicPr>
        <p:blipFill>
          <a:blip r:embed="rId3">
            <a:alphaModFix/>
          </a:blip>
          <a:stretch>
            <a:fillRect/>
          </a:stretch>
        </p:blipFill>
        <p:spPr>
          <a:xfrm>
            <a:off x="0" y="1333500"/>
            <a:ext cx="4762500" cy="3810000"/>
          </a:xfrm>
          <a:prstGeom prst="rect">
            <a:avLst/>
          </a:prstGeom>
          <a:noFill/>
          <a:ln>
            <a:noFill/>
          </a:ln>
        </p:spPr>
      </p:pic>
      <p:sp>
        <p:nvSpPr>
          <p:cNvPr id="211" name="Google Shape;211;p39"/>
          <p:cNvSpPr txBox="1"/>
          <p:nvPr>
            <p:ph type="title"/>
          </p:nvPr>
        </p:nvSpPr>
        <p:spPr>
          <a:xfrm>
            <a:off x="1943400" y="915353"/>
            <a:ext cx="8229600" cy="857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GB">
                <a:solidFill>
                  <a:srgbClr val="FF0000"/>
                </a:solidFill>
              </a:rPr>
              <a:t>The “oh shit” moment</a:t>
            </a:r>
            <a:endParaRPr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Why are we here?</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41"/>
          <p:cNvSpPr txBox="1"/>
          <p:nvPr>
            <p:ph idx="1" type="body"/>
          </p:nvPr>
        </p:nvSpPr>
        <p:spPr>
          <a:xfrm>
            <a:off x="1585200" y="787225"/>
            <a:ext cx="5973600" cy="276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rgbClr val="000000"/>
              </a:solidFill>
            </a:endParaRPr>
          </a:p>
          <a:p>
            <a:pPr indent="-381000" lvl="0" marL="457200" rtl="0" algn="ctr">
              <a:lnSpc>
                <a:spcPct val="100000"/>
              </a:lnSpc>
              <a:spcBef>
                <a:spcPts val="0"/>
              </a:spcBef>
              <a:spcAft>
                <a:spcPts val="0"/>
              </a:spcAft>
              <a:buClr>
                <a:srgbClr val="FF0000"/>
              </a:buClr>
              <a:buSzPts val="2400"/>
              <a:buChar char="●"/>
            </a:pPr>
            <a:r>
              <a:rPr b="1" lang="en-GB" sz="2400">
                <a:solidFill>
                  <a:srgbClr val="FF0000"/>
                </a:solidFill>
              </a:rPr>
              <a:t>Humans’ normalising change</a:t>
            </a:r>
            <a:endParaRPr b="1" sz="2400">
              <a:solidFill>
                <a:srgbClr val="FF0000"/>
              </a:solidFill>
            </a:endParaRPr>
          </a:p>
          <a:p>
            <a:pPr indent="-381000" lvl="0" marL="457200" rtl="0" algn="ctr">
              <a:lnSpc>
                <a:spcPct val="100000"/>
              </a:lnSpc>
              <a:spcBef>
                <a:spcPts val="700"/>
              </a:spcBef>
              <a:spcAft>
                <a:spcPts val="0"/>
              </a:spcAft>
              <a:buClr>
                <a:srgbClr val="FF0000"/>
              </a:buClr>
              <a:buSzPts val="2400"/>
              <a:buChar char="●"/>
            </a:pPr>
            <a:r>
              <a:rPr b="1" lang="en-GB" sz="2400">
                <a:solidFill>
                  <a:srgbClr val="FF0000"/>
                </a:solidFill>
              </a:rPr>
              <a:t>Key systems still in place (for most)</a:t>
            </a:r>
            <a:endParaRPr b="1" sz="2400">
              <a:solidFill>
                <a:srgbClr val="FF0000"/>
              </a:solidFill>
            </a:endParaRPr>
          </a:p>
          <a:p>
            <a:pPr indent="-381000" lvl="0" marL="457200" rtl="0" algn="ctr">
              <a:lnSpc>
                <a:spcPct val="100000"/>
              </a:lnSpc>
              <a:spcBef>
                <a:spcPts val="700"/>
              </a:spcBef>
              <a:spcAft>
                <a:spcPts val="0"/>
              </a:spcAft>
              <a:buClr>
                <a:srgbClr val="000000"/>
              </a:buClr>
              <a:buSzPts val="2400"/>
              <a:buChar char="●"/>
            </a:pPr>
            <a:r>
              <a:rPr b="1" lang="en-GB" sz="2400">
                <a:solidFill>
                  <a:srgbClr val="000000"/>
                </a:solidFill>
              </a:rPr>
              <a:t>Carbon Corporate influence</a:t>
            </a:r>
            <a:endParaRPr b="1" sz="2400">
              <a:solidFill>
                <a:srgbClr val="000000"/>
              </a:solidFill>
            </a:endParaRPr>
          </a:p>
          <a:p>
            <a:pPr indent="-381000" lvl="0" marL="457200" rtl="0" algn="ctr">
              <a:lnSpc>
                <a:spcPct val="100000"/>
              </a:lnSpc>
              <a:spcBef>
                <a:spcPts val="700"/>
              </a:spcBef>
              <a:spcAft>
                <a:spcPts val="0"/>
              </a:spcAft>
              <a:buClr>
                <a:srgbClr val="FF0000"/>
              </a:buClr>
              <a:buSzPts val="2400"/>
              <a:buChar char="●"/>
            </a:pPr>
            <a:r>
              <a:rPr b="1" lang="en-GB" sz="2400">
                <a:solidFill>
                  <a:srgbClr val="FF0000"/>
                </a:solidFill>
              </a:rPr>
              <a:t>The Science</a:t>
            </a:r>
            <a:endParaRPr b="1" sz="2400">
              <a:solidFill>
                <a:srgbClr val="FF0000"/>
              </a:solidFill>
            </a:endParaRPr>
          </a:p>
          <a:p>
            <a:pPr indent="-381000" lvl="0" marL="457200" rtl="0" algn="ctr">
              <a:lnSpc>
                <a:spcPct val="100000"/>
              </a:lnSpc>
              <a:spcBef>
                <a:spcPts val="700"/>
              </a:spcBef>
              <a:spcAft>
                <a:spcPts val="0"/>
              </a:spcAft>
              <a:buClr>
                <a:srgbClr val="000000"/>
              </a:buClr>
              <a:buSzPts val="2400"/>
              <a:buChar char="●"/>
            </a:pPr>
            <a:r>
              <a:rPr b="1" lang="en-GB" sz="2400">
                <a:solidFill>
                  <a:srgbClr val="000000"/>
                </a:solidFill>
              </a:rPr>
              <a:t>Complexity</a:t>
            </a:r>
            <a:endParaRPr b="1" sz="2400">
              <a:solidFill>
                <a:srgbClr val="000000"/>
              </a:solidFill>
            </a:endParaRPr>
          </a:p>
          <a:p>
            <a:pPr indent="-381000" lvl="0" marL="457200" rtl="0" algn="ctr">
              <a:lnSpc>
                <a:spcPct val="100000"/>
              </a:lnSpc>
              <a:spcBef>
                <a:spcPts val="700"/>
              </a:spcBef>
              <a:spcAft>
                <a:spcPts val="0"/>
              </a:spcAft>
              <a:buClr>
                <a:srgbClr val="000000"/>
              </a:buClr>
              <a:buSzPts val="2400"/>
              <a:buChar char="●"/>
            </a:pPr>
            <a:r>
              <a:rPr b="1" lang="en-GB" sz="2400">
                <a:solidFill>
                  <a:srgbClr val="000000"/>
                </a:solidFill>
              </a:rPr>
              <a:t>Scale</a:t>
            </a:r>
            <a:endParaRPr b="1" sz="2400">
              <a:solidFill>
                <a:srgbClr val="000000"/>
              </a:solidFill>
            </a:endParaRPr>
          </a:p>
          <a:p>
            <a:pPr indent="-381000" lvl="0" marL="457200" rtl="0" algn="ctr">
              <a:lnSpc>
                <a:spcPct val="100000"/>
              </a:lnSpc>
              <a:spcBef>
                <a:spcPts val="700"/>
              </a:spcBef>
              <a:spcAft>
                <a:spcPts val="0"/>
              </a:spcAft>
              <a:buClr>
                <a:srgbClr val="FF0000"/>
              </a:buClr>
              <a:buSzPts val="2400"/>
              <a:buChar char="●"/>
            </a:pPr>
            <a:r>
              <a:rPr b="1" lang="en-GB" sz="2400">
                <a:solidFill>
                  <a:srgbClr val="FF0000"/>
                </a:solidFill>
              </a:rPr>
              <a:t>Understanding of risk</a:t>
            </a:r>
            <a:endParaRPr b="1" sz="2400">
              <a:solidFill>
                <a:srgbClr val="FF0000"/>
              </a:solidFill>
            </a:endParaRPr>
          </a:p>
          <a:p>
            <a:pPr indent="-381000" lvl="0" marL="457200" rtl="0" algn="ctr">
              <a:lnSpc>
                <a:spcPct val="100000"/>
              </a:lnSpc>
              <a:spcBef>
                <a:spcPts val="700"/>
              </a:spcBef>
              <a:spcAft>
                <a:spcPts val="0"/>
              </a:spcAft>
              <a:buClr>
                <a:srgbClr val="FF0000"/>
              </a:buClr>
              <a:buSzPts val="2400"/>
              <a:buChar char="●"/>
            </a:pPr>
            <a:r>
              <a:rPr b="1" lang="en-GB" sz="2400">
                <a:solidFill>
                  <a:srgbClr val="FF0000"/>
                </a:solidFill>
              </a:rPr>
              <a:t>Leadership</a:t>
            </a:r>
            <a:endParaRPr b="1" sz="2400">
              <a:solidFill>
                <a:srgbClr val="FF0000"/>
              </a:solidFill>
            </a:endParaRPr>
          </a:p>
          <a:p>
            <a:pPr indent="0" lvl="0" marL="457200" rtl="0" algn="l">
              <a:lnSpc>
                <a:spcPct val="100000"/>
              </a:lnSpc>
              <a:spcBef>
                <a:spcPts val="700"/>
              </a:spcBef>
              <a:spcAft>
                <a:spcPts val="0"/>
              </a:spcAft>
              <a:buNone/>
            </a:pPr>
            <a:r>
              <a:t/>
            </a:r>
            <a:endParaRPr b="1" sz="2400">
              <a:solidFill>
                <a:srgbClr val="980000"/>
              </a:solidFill>
            </a:endParaRPr>
          </a:p>
          <a:p>
            <a:pPr indent="0" lvl="0" marL="457200" rtl="0" algn="l">
              <a:lnSpc>
                <a:spcPct val="100000"/>
              </a:lnSpc>
              <a:spcBef>
                <a:spcPts val="0"/>
              </a:spcBef>
              <a:spcAft>
                <a:spcPts val="0"/>
              </a:spcAft>
              <a:buNone/>
            </a:pPr>
            <a:r>
              <a:t/>
            </a:r>
            <a:endParaRPr b="1" sz="2400">
              <a:solidFill>
                <a:srgbClr val="980000"/>
              </a:solidFill>
            </a:endParaRPr>
          </a:p>
        </p:txBody>
      </p:sp>
      <p:sp>
        <p:nvSpPr>
          <p:cNvPr id="222" name="Google Shape;222;p41"/>
          <p:cNvSpPr txBox="1"/>
          <p:nvPr/>
        </p:nvSpPr>
        <p:spPr>
          <a:xfrm>
            <a:off x="2459100" y="361850"/>
            <a:ext cx="42258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chemeClr val="dk1"/>
                </a:solidFill>
              </a:rPr>
              <a:t>Many reasons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2"/>
          <p:cNvSpPr txBox="1"/>
          <p:nvPr/>
        </p:nvSpPr>
        <p:spPr>
          <a:xfrm>
            <a:off x="193875" y="4561950"/>
            <a:ext cx="32178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https://natcatservice.munichre.com/</a:t>
            </a:r>
            <a:endParaRPr/>
          </a:p>
        </p:txBody>
      </p:sp>
      <p:pic>
        <p:nvPicPr>
          <p:cNvPr id="228" name="Google Shape;228;p42"/>
          <p:cNvPicPr preferRelativeResize="0"/>
          <p:nvPr/>
        </p:nvPicPr>
        <p:blipFill>
          <a:blip r:embed="rId3">
            <a:alphaModFix/>
          </a:blip>
          <a:stretch>
            <a:fillRect/>
          </a:stretch>
        </p:blipFill>
        <p:spPr>
          <a:xfrm>
            <a:off x="152400" y="152400"/>
            <a:ext cx="8839202" cy="40996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3"/>
          <p:cNvSpPr txBox="1"/>
          <p:nvPr/>
        </p:nvSpPr>
        <p:spPr>
          <a:xfrm>
            <a:off x="193875" y="4561950"/>
            <a:ext cx="32178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https://natcatservice.munichre.com/</a:t>
            </a:r>
            <a:endParaRPr/>
          </a:p>
        </p:txBody>
      </p:sp>
      <p:pic>
        <p:nvPicPr>
          <p:cNvPr id="234" name="Google Shape;234;p43"/>
          <p:cNvPicPr preferRelativeResize="0"/>
          <p:nvPr/>
        </p:nvPicPr>
        <p:blipFill>
          <a:blip r:embed="rId3">
            <a:alphaModFix/>
          </a:blip>
          <a:stretch>
            <a:fillRect/>
          </a:stretch>
        </p:blipFill>
        <p:spPr>
          <a:xfrm>
            <a:off x="152400" y="152400"/>
            <a:ext cx="8839200" cy="40983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1253575" y="1353300"/>
            <a:ext cx="2843100" cy="243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3000"/>
              <a:t>Adrian Whitehead</a:t>
            </a:r>
            <a:endParaRPr sz="3000"/>
          </a:p>
        </p:txBody>
      </p:sp>
      <p:pic>
        <p:nvPicPr>
          <p:cNvPr id="135" name="Google Shape;135;p26"/>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136" name="Google Shape;136;p26"/>
          <p:cNvPicPr preferRelativeResize="0"/>
          <p:nvPr/>
        </p:nvPicPr>
        <p:blipFill>
          <a:blip r:embed="rId4">
            <a:alphaModFix/>
          </a:blip>
          <a:stretch>
            <a:fillRect/>
          </a:stretch>
        </p:blipFill>
        <p:spPr>
          <a:xfrm>
            <a:off x="5080675" y="1021938"/>
            <a:ext cx="2601147" cy="3099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457200" y="2143053"/>
            <a:ext cx="8229600" cy="857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GB" sz="2400">
                <a:solidFill>
                  <a:srgbClr val="222222"/>
                </a:solidFill>
                <a:highlight>
                  <a:srgbClr val="FFFFFF"/>
                </a:highlight>
                <a:latin typeface="Arial"/>
                <a:ea typeface="Arial"/>
                <a:cs typeface="Arial"/>
                <a:sym typeface="Arial"/>
              </a:rPr>
              <a:t>I love a </a:t>
            </a:r>
            <a:r>
              <a:rPr b="1" lang="en-GB" sz="2400">
                <a:solidFill>
                  <a:srgbClr val="222222"/>
                </a:solidFill>
                <a:highlight>
                  <a:srgbClr val="FFFFFF"/>
                </a:highlight>
                <a:latin typeface="Arial"/>
                <a:ea typeface="Arial"/>
                <a:cs typeface="Arial"/>
                <a:sym typeface="Arial"/>
              </a:rPr>
              <a:t>sunburnt country </a:t>
            </a:r>
            <a:r>
              <a:rPr lang="en-GB" sz="2400">
                <a:solidFill>
                  <a:srgbClr val="222222"/>
                </a:solidFill>
                <a:highlight>
                  <a:srgbClr val="FFFFFF"/>
                </a:highlight>
                <a:latin typeface="Arial"/>
                <a:ea typeface="Arial"/>
                <a:cs typeface="Arial"/>
                <a:sym typeface="Arial"/>
              </a:rPr>
              <a:t>A land of sweeping plains Of ragged mountain ranges Of </a:t>
            </a:r>
            <a:r>
              <a:rPr b="1" lang="en-GB" sz="2400">
                <a:solidFill>
                  <a:srgbClr val="222222"/>
                </a:solidFill>
                <a:highlight>
                  <a:srgbClr val="FFFFFF"/>
                </a:highlight>
                <a:latin typeface="Arial"/>
                <a:ea typeface="Arial"/>
                <a:cs typeface="Arial"/>
                <a:sym typeface="Arial"/>
              </a:rPr>
              <a:t>droughts</a:t>
            </a:r>
            <a:r>
              <a:rPr lang="en-GB" sz="2400">
                <a:solidFill>
                  <a:srgbClr val="222222"/>
                </a:solidFill>
                <a:highlight>
                  <a:srgbClr val="FFFFFF"/>
                </a:highlight>
                <a:latin typeface="Arial"/>
                <a:ea typeface="Arial"/>
                <a:cs typeface="Arial"/>
                <a:sym typeface="Arial"/>
              </a:rPr>
              <a:t> and </a:t>
            </a:r>
            <a:r>
              <a:rPr b="1" lang="en-GB" sz="2400">
                <a:solidFill>
                  <a:srgbClr val="222222"/>
                </a:solidFill>
                <a:highlight>
                  <a:srgbClr val="FFFFFF"/>
                </a:highlight>
                <a:latin typeface="Arial"/>
                <a:ea typeface="Arial"/>
                <a:cs typeface="Arial"/>
                <a:sym typeface="Arial"/>
              </a:rPr>
              <a:t>flooding</a:t>
            </a:r>
            <a:r>
              <a:rPr lang="en-GB" sz="2400">
                <a:solidFill>
                  <a:srgbClr val="222222"/>
                </a:solidFill>
                <a:highlight>
                  <a:srgbClr val="FFFFFF"/>
                </a:highlight>
                <a:latin typeface="Arial"/>
                <a:ea typeface="Arial"/>
                <a:cs typeface="Arial"/>
                <a:sym typeface="Arial"/>
              </a:rPr>
              <a:t> rains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Google Shape;244;p45"/>
          <p:cNvPicPr preferRelativeResize="0"/>
          <p:nvPr/>
        </p:nvPicPr>
        <p:blipFill>
          <a:blip r:embed="rId3">
            <a:alphaModFix/>
          </a:blip>
          <a:stretch>
            <a:fillRect/>
          </a:stretch>
        </p:blipFill>
        <p:spPr>
          <a:xfrm>
            <a:off x="152400" y="567188"/>
            <a:ext cx="8839199" cy="4009123"/>
          </a:xfrm>
          <a:prstGeom prst="rect">
            <a:avLst/>
          </a:prstGeom>
          <a:noFill/>
          <a:ln>
            <a:noFill/>
          </a:ln>
        </p:spPr>
      </p:pic>
      <p:sp>
        <p:nvSpPr>
          <p:cNvPr id="245" name="Google Shape;245;p45"/>
          <p:cNvSpPr txBox="1"/>
          <p:nvPr/>
        </p:nvSpPr>
        <p:spPr>
          <a:xfrm>
            <a:off x="193875" y="4561950"/>
            <a:ext cx="32178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https://natcatservice.munichre.com/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46"/>
          <p:cNvPicPr preferRelativeResize="0"/>
          <p:nvPr/>
        </p:nvPicPr>
        <p:blipFill>
          <a:blip r:embed="rId3">
            <a:alphaModFix/>
          </a:blip>
          <a:stretch>
            <a:fillRect/>
          </a:stretch>
        </p:blipFill>
        <p:spPr>
          <a:xfrm>
            <a:off x="1349188" y="152400"/>
            <a:ext cx="6445615"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p47"/>
          <p:cNvPicPr preferRelativeResize="0"/>
          <p:nvPr/>
        </p:nvPicPr>
        <p:blipFill>
          <a:blip r:embed="rId3">
            <a:alphaModFix/>
          </a:blip>
          <a:stretch>
            <a:fillRect/>
          </a:stretch>
        </p:blipFill>
        <p:spPr>
          <a:xfrm>
            <a:off x="1552575" y="742950"/>
            <a:ext cx="6038850" cy="365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48"/>
          <p:cNvPicPr preferRelativeResize="0"/>
          <p:nvPr/>
        </p:nvPicPr>
        <p:blipFill>
          <a:blip r:embed="rId3">
            <a:alphaModFix/>
          </a:blip>
          <a:stretch>
            <a:fillRect/>
          </a:stretch>
        </p:blipFill>
        <p:spPr>
          <a:xfrm>
            <a:off x="523875" y="295275"/>
            <a:ext cx="8096250" cy="4552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p49"/>
          <p:cNvPicPr preferRelativeResize="0"/>
          <p:nvPr/>
        </p:nvPicPr>
        <p:blipFill>
          <a:blip r:embed="rId3">
            <a:alphaModFix/>
          </a:blip>
          <a:stretch>
            <a:fillRect/>
          </a:stretch>
        </p:blipFill>
        <p:spPr>
          <a:xfrm>
            <a:off x="1189813" y="134350"/>
            <a:ext cx="6764375" cy="4874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5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The Science</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51"/>
          <p:cNvSpPr txBox="1"/>
          <p:nvPr>
            <p:ph type="title"/>
          </p:nvPr>
        </p:nvSpPr>
        <p:spPr>
          <a:xfrm>
            <a:off x="457200" y="1536745"/>
            <a:ext cx="8229600" cy="207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3000"/>
          </a:p>
          <a:p>
            <a:pPr indent="0" lvl="0" marL="0" rtl="0" algn="ctr">
              <a:spcBef>
                <a:spcPts val="0"/>
              </a:spcBef>
              <a:spcAft>
                <a:spcPts val="0"/>
              </a:spcAft>
              <a:buNone/>
            </a:pPr>
            <a:r>
              <a:rPr lang="en-GB" sz="3600"/>
              <a:t>The </a:t>
            </a:r>
            <a:r>
              <a:rPr b="1" lang="en-GB" sz="3600"/>
              <a:t>base science</a:t>
            </a:r>
            <a:r>
              <a:rPr lang="en-GB" sz="3600"/>
              <a:t> used to </a:t>
            </a:r>
            <a:r>
              <a:rPr b="1" lang="en-GB" sz="3600"/>
              <a:t>guide the worlds response</a:t>
            </a:r>
            <a:r>
              <a:rPr lang="en-GB" sz="3600"/>
              <a:t> is </a:t>
            </a:r>
            <a:r>
              <a:rPr b="1" lang="en-GB" sz="3600">
                <a:solidFill>
                  <a:srgbClr val="FF0000"/>
                </a:solidFill>
              </a:rPr>
              <a:t>underestimating the problem</a:t>
            </a:r>
            <a:endParaRPr b="1" sz="3600">
              <a:solidFill>
                <a:srgbClr val="FF0000"/>
              </a:solidFill>
            </a:endParaRPr>
          </a:p>
          <a:p>
            <a:pPr indent="0" lvl="0" marL="0" rtl="0" algn="l">
              <a:spcBef>
                <a:spcPts val="0"/>
              </a:spcBef>
              <a:spcAft>
                <a:spcPts val="0"/>
              </a:spcAft>
              <a:buNone/>
            </a:pPr>
            <a:r>
              <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52"/>
          <p:cNvSpPr txBox="1"/>
          <p:nvPr>
            <p:ph idx="1" type="body"/>
          </p:nvPr>
        </p:nvSpPr>
        <p:spPr>
          <a:xfrm>
            <a:off x="802800" y="11860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t>IPCC has some issues</a:t>
            </a:r>
            <a:endParaRPr b="1" sz="2400"/>
          </a:p>
          <a:p>
            <a:pPr indent="-381000" lvl="0" marL="457200" rtl="0" algn="l">
              <a:spcBef>
                <a:spcPts val="1600"/>
              </a:spcBef>
              <a:spcAft>
                <a:spcPts val="0"/>
              </a:spcAft>
              <a:buSzPts val="2400"/>
              <a:buChar char="●"/>
            </a:pPr>
            <a:r>
              <a:rPr lang="en-GB" sz="2400"/>
              <a:t>Future projections optimistic </a:t>
            </a:r>
            <a:endParaRPr sz="2400"/>
          </a:p>
          <a:p>
            <a:pPr indent="-381000" lvl="1" marL="914400" rtl="0" algn="l">
              <a:spcBef>
                <a:spcPts val="0"/>
              </a:spcBef>
              <a:spcAft>
                <a:spcPts val="0"/>
              </a:spcAft>
              <a:buSzPts val="2400"/>
              <a:buChar char="○"/>
            </a:pPr>
            <a:r>
              <a:rPr lang="en-GB" sz="2400"/>
              <a:t>No soil emissions</a:t>
            </a:r>
            <a:endParaRPr sz="2400"/>
          </a:p>
          <a:p>
            <a:pPr indent="-381000" lvl="1" marL="914400" rtl="0" algn="l">
              <a:spcBef>
                <a:spcPts val="0"/>
              </a:spcBef>
              <a:spcAft>
                <a:spcPts val="0"/>
              </a:spcAft>
              <a:buSzPts val="2400"/>
              <a:buChar char="○"/>
            </a:pPr>
            <a:r>
              <a:rPr lang="en-GB" sz="2400"/>
              <a:t>No methane from wetlands</a:t>
            </a:r>
            <a:endParaRPr sz="2400"/>
          </a:p>
          <a:p>
            <a:pPr indent="-381000" lvl="1" marL="914400" rtl="0" algn="l">
              <a:spcBef>
                <a:spcPts val="0"/>
              </a:spcBef>
              <a:spcAft>
                <a:spcPts val="0"/>
              </a:spcAft>
              <a:buSzPts val="2400"/>
              <a:buChar char="○"/>
            </a:pPr>
            <a:r>
              <a:rPr lang="en-GB" sz="2400"/>
              <a:t>No loss of forest carbon sinks</a:t>
            </a:r>
            <a:endParaRPr sz="2400"/>
          </a:p>
          <a:p>
            <a:pPr indent="-381000" lvl="1" marL="914400" rtl="0" algn="l">
              <a:spcBef>
                <a:spcPts val="0"/>
              </a:spcBef>
              <a:spcAft>
                <a:spcPts val="0"/>
              </a:spcAft>
              <a:buSzPts val="2400"/>
              <a:buChar char="○"/>
            </a:pPr>
            <a:r>
              <a:rPr lang="en-GB" sz="2400"/>
              <a:t>No methane from permafrost melting</a:t>
            </a:r>
            <a:endParaRPr sz="2400"/>
          </a:p>
          <a:p>
            <a:pPr indent="-381000" lvl="0" marL="457200" rtl="0" algn="l">
              <a:spcBef>
                <a:spcPts val="0"/>
              </a:spcBef>
              <a:spcAft>
                <a:spcPts val="0"/>
              </a:spcAft>
              <a:buSzPts val="2400"/>
              <a:buChar char="●"/>
            </a:pPr>
            <a:r>
              <a:rPr lang="en-GB" sz="2400"/>
              <a:t>Offers </a:t>
            </a:r>
            <a:r>
              <a:rPr lang="en-GB" sz="2400"/>
              <a:t>as acceptable courses of actions </a:t>
            </a:r>
            <a:r>
              <a:rPr lang="en-GB" sz="2400"/>
              <a:t>failure to catastrophe at 50% or 33% </a:t>
            </a:r>
            <a:endParaRPr sz="2400"/>
          </a:p>
          <a:p>
            <a:pPr indent="-381000" lvl="0" marL="457200" rtl="0" algn="l">
              <a:spcBef>
                <a:spcPts val="0"/>
              </a:spcBef>
              <a:spcAft>
                <a:spcPts val="0"/>
              </a:spcAft>
              <a:buSzPts val="2400"/>
              <a:buChar char="●"/>
            </a:pPr>
            <a:r>
              <a:rPr lang="en-GB" sz="2400"/>
              <a:t>Underestimates</a:t>
            </a:r>
            <a:r>
              <a:rPr lang="en-GB" sz="2400"/>
              <a:t> </a:t>
            </a:r>
            <a:r>
              <a:rPr lang="en-GB" sz="2400"/>
              <a:t>climate</a:t>
            </a:r>
            <a:r>
              <a:rPr lang="en-GB" sz="2400"/>
              <a:t> sensitivity</a:t>
            </a:r>
            <a:endParaRPr sz="2400"/>
          </a:p>
          <a:p>
            <a:pPr indent="-381000" lvl="0" marL="457200" rtl="0" algn="l">
              <a:spcBef>
                <a:spcPts val="0"/>
              </a:spcBef>
              <a:spcAft>
                <a:spcPts val="0"/>
              </a:spcAft>
              <a:buSzPts val="2400"/>
              <a:buChar char="●"/>
            </a:pPr>
            <a:r>
              <a:rPr lang="en-GB" sz="2400"/>
              <a:t>Politically</a:t>
            </a:r>
            <a:r>
              <a:rPr lang="en-GB" sz="2400"/>
              <a:t> </a:t>
            </a:r>
            <a:r>
              <a:rPr lang="en-GB" sz="2400"/>
              <a:t>influenced</a:t>
            </a:r>
            <a:endParaRPr sz="2400"/>
          </a:p>
          <a:p>
            <a:pPr indent="-381000" lvl="0" marL="457200" rtl="0" algn="l">
              <a:spcBef>
                <a:spcPts val="0"/>
              </a:spcBef>
              <a:spcAft>
                <a:spcPts val="0"/>
              </a:spcAft>
              <a:buSzPts val="2400"/>
              <a:buChar char="●"/>
            </a:pPr>
            <a:r>
              <a:rPr lang="en-GB" sz="2400"/>
              <a:t>Culturally conservative</a:t>
            </a:r>
            <a:endParaRPr sz="2400"/>
          </a:p>
          <a:p>
            <a:pPr indent="0" lvl="0" marL="0" rtl="0" algn="ctr">
              <a:spcBef>
                <a:spcPts val="1600"/>
              </a:spcBef>
              <a:spcAft>
                <a:spcPts val="0"/>
              </a:spcAft>
              <a:buNone/>
            </a:pPr>
            <a:r>
              <a:t/>
            </a:r>
            <a:endParaRPr sz="2400"/>
          </a:p>
          <a:p>
            <a:pPr indent="0" lvl="0" marL="0" rtl="0" algn="l">
              <a:spcBef>
                <a:spcPts val="1600"/>
              </a:spcBef>
              <a:spcAft>
                <a:spcPts val="0"/>
              </a:spcAft>
              <a:buNone/>
            </a:pPr>
            <a:r>
              <a:t/>
            </a:r>
            <a:endParaRPr/>
          </a:p>
          <a:p>
            <a:pPr indent="0" lvl="0" marL="0" rtl="0" algn="l">
              <a:spcBef>
                <a:spcPts val="1600"/>
              </a:spcBef>
              <a:spcAft>
                <a:spcPts val="1600"/>
              </a:spcAft>
              <a:buNone/>
            </a:pPr>
            <a:r>
              <a:rPr b="1" lang="en-GB" sz="1400"/>
              <a:t>What Lies Beneath 2018 Breakthrough</a:t>
            </a:r>
            <a:endParaRPr b="1" sz="1400"/>
          </a:p>
        </p:txBody>
      </p:sp>
      <p:pic>
        <p:nvPicPr>
          <p:cNvPr id="281" name="Google Shape;281;p52"/>
          <p:cNvPicPr preferRelativeResize="0"/>
          <p:nvPr/>
        </p:nvPicPr>
        <p:blipFill>
          <a:blip r:embed="rId3">
            <a:alphaModFix/>
          </a:blip>
          <a:stretch>
            <a:fillRect/>
          </a:stretch>
        </p:blipFill>
        <p:spPr>
          <a:xfrm>
            <a:off x="6359225" y="4641425"/>
            <a:ext cx="2784775" cy="502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Google Shape;286;p53"/>
          <p:cNvPicPr preferRelativeResize="0"/>
          <p:nvPr/>
        </p:nvPicPr>
        <p:blipFill>
          <a:blip r:embed="rId3">
            <a:alphaModFix/>
          </a:blip>
          <a:stretch>
            <a:fillRect/>
          </a:stretch>
        </p:blipFill>
        <p:spPr>
          <a:xfrm>
            <a:off x="2192263" y="152400"/>
            <a:ext cx="4759469" cy="483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rPr>
              <a:t>Personal Background</a:t>
            </a:r>
            <a:endParaRPr b="1">
              <a:solidFill>
                <a:srgbClr val="FF0000"/>
              </a:solidFill>
            </a:endParaRPr>
          </a:p>
        </p:txBody>
      </p:sp>
      <p:pic>
        <p:nvPicPr>
          <p:cNvPr id="142" name="Google Shape;142;p27"/>
          <p:cNvPicPr preferRelativeResize="0"/>
          <p:nvPr/>
        </p:nvPicPr>
        <p:blipFill>
          <a:blip r:embed="rId3">
            <a:alphaModFix/>
          </a:blip>
          <a:stretch>
            <a:fillRect/>
          </a:stretch>
        </p:blipFill>
        <p:spPr>
          <a:xfrm>
            <a:off x="6359225" y="4641425"/>
            <a:ext cx="2784775" cy="502075"/>
          </a:xfrm>
          <a:prstGeom prst="rect">
            <a:avLst/>
          </a:prstGeom>
          <a:noFill/>
          <a:ln>
            <a:noFill/>
          </a:ln>
        </p:spPr>
      </p:pic>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Environmental</a:t>
            </a:r>
            <a:r>
              <a:rPr lang="en-GB"/>
              <a:t> campaigner since is was 16</a:t>
            </a:r>
            <a:endParaRPr/>
          </a:p>
          <a:p>
            <a:pPr indent="-342900" lvl="0" marL="457200" rtl="0" algn="l">
              <a:spcBef>
                <a:spcPts val="0"/>
              </a:spcBef>
              <a:spcAft>
                <a:spcPts val="0"/>
              </a:spcAft>
              <a:buSzPts val="1800"/>
              <a:buChar char="●"/>
            </a:pPr>
            <a:r>
              <a:rPr lang="en-GB"/>
              <a:t>Key campaigner in creating the Otway Greater National Park</a:t>
            </a:r>
            <a:endParaRPr/>
          </a:p>
          <a:p>
            <a:pPr indent="-342900" lvl="0" marL="457200" rtl="0" algn="l">
              <a:spcBef>
                <a:spcPts val="0"/>
              </a:spcBef>
              <a:spcAft>
                <a:spcPts val="0"/>
              </a:spcAft>
              <a:buSzPts val="1800"/>
              <a:buChar char="●"/>
            </a:pPr>
            <a:r>
              <a:rPr lang="en-GB"/>
              <a:t>Stopped the Nass Valley dam in the ACT</a:t>
            </a:r>
            <a:endParaRPr/>
          </a:p>
          <a:p>
            <a:pPr indent="-342900" lvl="0" marL="457200" rtl="0" algn="l">
              <a:spcBef>
                <a:spcPts val="0"/>
              </a:spcBef>
              <a:spcAft>
                <a:spcPts val="0"/>
              </a:spcAft>
              <a:buSzPts val="1800"/>
              <a:buChar char="●"/>
            </a:pPr>
            <a:r>
              <a:rPr lang="en-GB"/>
              <a:t>Founded Beyond Zero Emissions</a:t>
            </a:r>
            <a:endParaRPr/>
          </a:p>
          <a:p>
            <a:pPr indent="-342900" lvl="0" marL="457200" rtl="0" algn="l">
              <a:spcBef>
                <a:spcPts val="0"/>
              </a:spcBef>
              <a:spcAft>
                <a:spcPts val="0"/>
              </a:spcAft>
              <a:buSzPts val="1800"/>
              <a:buChar char="●"/>
            </a:pPr>
            <a:r>
              <a:rPr lang="en-GB"/>
              <a:t>Founded Vote Climate</a:t>
            </a:r>
            <a:endParaRPr/>
          </a:p>
          <a:p>
            <a:pPr indent="-342900" lvl="0" marL="457200" rtl="0" algn="l">
              <a:spcBef>
                <a:spcPts val="0"/>
              </a:spcBef>
              <a:spcAft>
                <a:spcPts val="0"/>
              </a:spcAft>
              <a:buSzPts val="1800"/>
              <a:buChar char="●"/>
            </a:pPr>
            <a:r>
              <a:rPr lang="en-GB"/>
              <a:t>Founded Save the Planet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Risk?</a:t>
            </a:r>
            <a:endParaRPr sz="4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Risk</a:t>
            </a:r>
            <a:endParaRPr b="1">
              <a:solidFill>
                <a:srgbClr val="FF0000"/>
              </a:solidFill>
            </a:endParaRPr>
          </a:p>
        </p:txBody>
      </p:sp>
      <p:pic>
        <p:nvPicPr>
          <p:cNvPr id="297" name="Google Shape;297;p55"/>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298" name="Google Shape;298;p55"/>
          <p:cNvPicPr preferRelativeResize="0"/>
          <p:nvPr/>
        </p:nvPicPr>
        <p:blipFill>
          <a:blip r:embed="rId4">
            <a:alphaModFix/>
          </a:blip>
          <a:stretch>
            <a:fillRect/>
          </a:stretch>
        </p:blipFill>
        <p:spPr>
          <a:xfrm>
            <a:off x="1542200" y="891700"/>
            <a:ext cx="3329901" cy="3355076"/>
          </a:xfrm>
          <a:prstGeom prst="rect">
            <a:avLst/>
          </a:prstGeom>
          <a:noFill/>
          <a:ln>
            <a:noFill/>
          </a:ln>
        </p:spPr>
      </p:pic>
      <p:pic>
        <p:nvPicPr>
          <p:cNvPr id="299" name="Google Shape;299;p55"/>
          <p:cNvPicPr preferRelativeResize="0"/>
          <p:nvPr/>
        </p:nvPicPr>
        <p:blipFill>
          <a:blip r:embed="rId5">
            <a:alphaModFix/>
          </a:blip>
          <a:stretch>
            <a:fillRect/>
          </a:stretch>
        </p:blipFill>
        <p:spPr>
          <a:xfrm>
            <a:off x="5114950" y="891700"/>
            <a:ext cx="3031339" cy="335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6"/>
          <p:cNvSpPr txBox="1"/>
          <p:nvPr>
            <p:ph type="title"/>
          </p:nvPr>
        </p:nvSpPr>
        <p:spPr>
          <a:xfrm>
            <a:off x="311700" y="419175"/>
            <a:ext cx="99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Risk</a:t>
            </a:r>
            <a:endParaRPr b="1">
              <a:solidFill>
                <a:srgbClr val="FF0000"/>
              </a:solidFill>
            </a:endParaRPr>
          </a:p>
        </p:txBody>
      </p:sp>
      <p:pic>
        <p:nvPicPr>
          <p:cNvPr id="305" name="Google Shape;305;p56"/>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306" name="Google Shape;306;p56"/>
          <p:cNvPicPr preferRelativeResize="0"/>
          <p:nvPr/>
        </p:nvPicPr>
        <p:blipFill>
          <a:blip r:embed="rId4">
            <a:alphaModFix/>
          </a:blip>
          <a:stretch>
            <a:fillRect/>
          </a:stretch>
        </p:blipFill>
        <p:spPr>
          <a:xfrm>
            <a:off x="1302600" y="172122"/>
            <a:ext cx="7472374" cy="4275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Google Shape;311;p57"/>
          <p:cNvPicPr preferRelativeResize="0"/>
          <p:nvPr/>
        </p:nvPicPr>
        <p:blipFill>
          <a:blip r:embed="rId3">
            <a:alphaModFix/>
          </a:blip>
          <a:stretch>
            <a:fillRect/>
          </a:stretch>
        </p:blipFill>
        <p:spPr>
          <a:xfrm>
            <a:off x="940725" y="1447800"/>
            <a:ext cx="3051098" cy="2445925"/>
          </a:xfrm>
          <a:prstGeom prst="rect">
            <a:avLst/>
          </a:prstGeom>
          <a:noFill/>
          <a:ln>
            <a:noFill/>
          </a:ln>
        </p:spPr>
      </p:pic>
      <p:pic>
        <p:nvPicPr>
          <p:cNvPr id="312" name="Google Shape;312;p57"/>
          <p:cNvPicPr preferRelativeResize="0"/>
          <p:nvPr/>
        </p:nvPicPr>
        <p:blipFill>
          <a:blip r:embed="rId4">
            <a:alphaModFix/>
          </a:blip>
          <a:stretch>
            <a:fillRect/>
          </a:stretch>
        </p:blipFill>
        <p:spPr>
          <a:xfrm>
            <a:off x="5166675" y="1447801"/>
            <a:ext cx="3051100" cy="2400198"/>
          </a:xfrm>
          <a:prstGeom prst="rect">
            <a:avLst/>
          </a:prstGeom>
          <a:noFill/>
          <a:ln>
            <a:noFill/>
          </a:ln>
        </p:spPr>
      </p:pic>
      <p:sp>
        <p:nvSpPr>
          <p:cNvPr id="313" name="Google Shape;313;p57"/>
          <p:cNvSpPr txBox="1"/>
          <p:nvPr>
            <p:ph idx="4294967295" type="title"/>
          </p:nvPr>
        </p:nvSpPr>
        <p:spPr>
          <a:xfrm>
            <a:off x="1970825" y="4011875"/>
            <a:ext cx="990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rPr>
              <a:t>33%</a:t>
            </a:r>
            <a:endParaRPr b="1">
              <a:solidFill>
                <a:srgbClr val="FF0000"/>
              </a:solidFill>
            </a:endParaRPr>
          </a:p>
          <a:p>
            <a:pPr indent="0" lvl="0" marL="0" rtl="0" algn="l">
              <a:spcBef>
                <a:spcPts val="0"/>
              </a:spcBef>
              <a:spcAft>
                <a:spcPts val="0"/>
              </a:spcAft>
              <a:buNone/>
            </a:pPr>
            <a:r>
              <a:t/>
            </a:r>
            <a:endParaRPr b="1">
              <a:solidFill>
                <a:srgbClr val="FF0000"/>
              </a:solidFill>
            </a:endParaRPr>
          </a:p>
        </p:txBody>
      </p:sp>
      <p:sp>
        <p:nvSpPr>
          <p:cNvPr id="314" name="Google Shape;314;p57"/>
          <p:cNvSpPr txBox="1"/>
          <p:nvPr>
            <p:ph idx="4294967295" type="title"/>
          </p:nvPr>
        </p:nvSpPr>
        <p:spPr>
          <a:xfrm>
            <a:off x="6196775" y="4073800"/>
            <a:ext cx="99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50</a:t>
            </a:r>
            <a:r>
              <a:rPr b="1" lang="en-GB">
                <a:solidFill>
                  <a:srgbClr val="FF0000"/>
                </a:solidFill>
              </a:rPr>
              <a:t>%</a:t>
            </a:r>
            <a:endParaRPr b="1">
              <a:solidFill>
                <a:srgbClr val="FF0000"/>
              </a:solidFill>
            </a:endParaRPr>
          </a:p>
          <a:p>
            <a:pPr indent="0" lvl="0" marL="0" rtl="0" algn="l">
              <a:spcBef>
                <a:spcPts val="0"/>
              </a:spcBef>
              <a:spcAft>
                <a:spcPts val="0"/>
              </a:spcAft>
              <a:buNone/>
            </a:pPr>
            <a:r>
              <a:t/>
            </a:r>
            <a:endParaRPr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58"/>
          <p:cNvPicPr preferRelativeResize="0"/>
          <p:nvPr/>
        </p:nvPicPr>
        <p:blipFill>
          <a:blip r:embed="rId3">
            <a:alphaModFix/>
          </a:blip>
          <a:stretch>
            <a:fillRect/>
          </a:stretch>
        </p:blipFill>
        <p:spPr>
          <a:xfrm>
            <a:off x="0" y="1333500"/>
            <a:ext cx="4762500" cy="3810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Google Shape;324;p59"/>
          <p:cNvPicPr preferRelativeResize="0"/>
          <p:nvPr/>
        </p:nvPicPr>
        <p:blipFill>
          <a:blip r:embed="rId3">
            <a:alphaModFix/>
          </a:blip>
          <a:stretch>
            <a:fillRect/>
          </a:stretch>
        </p:blipFill>
        <p:spPr>
          <a:xfrm>
            <a:off x="1346200" y="152400"/>
            <a:ext cx="6451601" cy="483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Google Shape;329;p60"/>
          <p:cNvPicPr preferRelativeResize="0"/>
          <p:nvPr/>
        </p:nvPicPr>
        <p:blipFill>
          <a:blip r:embed="rId3">
            <a:alphaModFix/>
          </a:blip>
          <a:stretch>
            <a:fillRect/>
          </a:stretch>
        </p:blipFill>
        <p:spPr>
          <a:xfrm>
            <a:off x="0" y="1333500"/>
            <a:ext cx="4762500" cy="3810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61"/>
          <p:cNvPicPr preferRelativeResize="0"/>
          <p:nvPr/>
        </p:nvPicPr>
        <p:blipFill>
          <a:blip r:embed="rId3">
            <a:alphaModFix/>
          </a:blip>
          <a:stretch>
            <a:fillRect/>
          </a:stretch>
        </p:blipFill>
        <p:spPr>
          <a:xfrm>
            <a:off x="2367225" y="366975"/>
            <a:ext cx="4409550" cy="4409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6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Cooling the globe is our only option. Why?</a:t>
            </a:r>
            <a:endParaRPr sz="4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63"/>
          <p:cNvSpPr txBox="1"/>
          <p:nvPr/>
        </p:nvSpPr>
        <p:spPr>
          <a:xfrm>
            <a:off x="0" y="0"/>
            <a:ext cx="9144000" cy="484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000">
                <a:solidFill>
                  <a:srgbClr val="F2F2F2"/>
                </a:solidFill>
                <a:latin typeface="Calibri"/>
                <a:ea typeface="Calibri"/>
                <a:cs typeface="Calibri"/>
                <a:sym typeface="Calibri"/>
              </a:rPr>
              <a:t>Warming for current greenhouse gases</a:t>
            </a:r>
            <a:endParaRPr sz="3000">
              <a:solidFill>
                <a:srgbClr val="F2F2F2"/>
              </a:solidFill>
              <a:latin typeface="Calibri"/>
              <a:ea typeface="Calibri"/>
              <a:cs typeface="Calibri"/>
              <a:sym typeface="Calibri"/>
            </a:endParaRPr>
          </a:p>
        </p:txBody>
      </p:sp>
      <p:sp>
        <p:nvSpPr>
          <p:cNvPr id="345" name="Google Shape;345;p63"/>
          <p:cNvSpPr/>
          <p:nvPr/>
        </p:nvSpPr>
        <p:spPr>
          <a:xfrm>
            <a:off x="228600" y="3857625"/>
            <a:ext cx="1663800" cy="1285800"/>
          </a:xfrm>
          <a:prstGeom prst="rect">
            <a:avLst/>
          </a:prstGeom>
          <a:gradFill>
            <a:gsLst>
              <a:gs pos="0">
                <a:srgbClr val="3E7FCD"/>
              </a:gs>
              <a:gs pos="100000">
                <a:srgbClr val="96C0FF"/>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63"/>
          <p:cNvSpPr/>
          <p:nvPr/>
        </p:nvSpPr>
        <p:spPr>
          <a:xfrm>
            <a:off x="228600" y="1990725"/>
            <a:ext cx="1663800" cy="1866900"/>
          </a:xfrm>
          <a:prstGeom prst="rect">
            <a:avLst/>
          </a:prstGeom>
          <a:solidFill>
            <a:srgbClr val="953734"/>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63"/>
          <p:cNvSpPr/>
          <p:nvPr/>
        </p:nvSpPr>
        <p:spPr>
          <a:xfrm>
            <a:off x="228600" y="838200"/>
            <a:ext cx="1663800" cy="1152300"/>
          </a:xfrm>
          <a:prstGeom prst="rect">
            <a:avLst/>
          </a:prstGeom>
          <a:solidFill>
            <a:srgbClr val="E36C09"/>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63"/>
          <p:cNvSpPr txBox="1"/>
          <p:nvPr/>
        </p:nvSpPr>
        <p:spPr>
          <a:xfrm>
            <a:off x="381000" y="3838267"/>
            <a:ext cx="1320900" cy="34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FFFFFF"/>
                </a:solidFill>
                <a:latin typeface="Calibri"/>
                <a:ea typeface="Calibri"/>
                <a:cs typeface="Calibri"/>
                <a:sym typeface="Calibri"/>
              </a:rPr>
              <a:t>275 ppm</a:t>
            </a:r>
            <a:endParaRPr sz="2400">
              <a:solidFill>
                <a:srgbClr val="FFFFFF"/>
              </a:solidFill>
              <a:latin typeface="Calibri"/>
              <a:ea typeface="Calibri"/>
              <a:cs typeface="Calibri"/>
              <a:sym typeface="Calibri"/>
            </a:endParaRPr>
          </a:p>
        </p:txBody>
      </p:sp>
      <p:sp>
        <p:nvSpPr>
          <p:cNvPr id="349" name="Google Shape;349;p63"/>
          <p:cNvSpPr txBox="1"/>
          <p:nvPr/>
        </p:nvSpPr>
        <p:spPr>
          <a:xfrm>
            <a:off x="405491" y="2121171"/>
            <a:ext cx="1219200" cy="34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FFFFFF"/>
                </a:solidFill>
                <a:latin typeface="Calibri"/>
                <a:ea typeface="Calibri"/>
                <a:cs typeface="Calibri"/>
                <a:sym typeface="Calibri"/>
              </a:rPr>
              <a:t>400ppm</a:t>
            </a:r>
            <a:endParaRPr sz="2400">
              <a:solidFill>
                <a:srgbClr val="FFFFFF"/>
              </a:solidFill>
              <a:latin typeface="Calibri"/>
              <a:ea typeface="Calibri"/>
              <a:cs typeface="Calibri"/>
              <a:sym typeface="Calibri"/>
            </a:endParaRPr>
          </a:p>
        </p:txBody>
      </p:sp>
      <p:sp>
        <p:nvSpPr>
          <p:cNvPr id="350" name="Google Shape;350;p63"/>
          <p:cNvSpPr txBox="1"/>
          <p:nvPr/>
        </p:nvSpPr>
        <p:spPr>
          <a:xfrm>
            <a:off x="510916" y="836844"/>
            <a:ext cx="1218900" cy="34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FFFFFF"/>
                </a:solidFill>
                <a:latin typeface="Calibri"/>
                <a:ea typeface="Calibri"/>
                <a:cs typeface="Calibri"/>
                <a:sym typeface="Calibri"/>
              </a:rPr>
              <a:t>485ppm</a:t>
            </a:r>
            <a:endParaRPr sz="2400">
              <a:solidFill>
                <a:srgbClr val="FFFFFF"/>
              </a:solidFill>
              <a:latin typeface="Calibri"/>
              <a:ea typeface="Calibri"/>
              <a:cs typeface="Calibri"/>
              <a:sym typeface="Calibri"/>
            </a:endParaRPr>
          </a:p>
        </p:txBody>
      </p:sp>
      <p:sp>
        <p:nvSpPr>
          <p:cNvPr id="351" name="Google Shape;351;p63"/>
          <p:cNvSpPr txBox="1"/>
          <p:nvPr/>
        </p:nvSpPr>
        <p:spPr>
          <a:xfrm>
            <a:off x="152400" y="4179800"/>
            <a:ext cx="1828800" cy="6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Pre-</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industrial</a:t>
            </a:r>
            <a:endParaRPr sz="2400">
              <a:solidFill>
                <a:schemeClr val="dk1"/>
              </a:solidFill>
              <a:latin typeface="Calibri"/>
              <a:ea typeface="Calibri"/>
              <a:cs typeface="Calibri"/>
              <a:sym typeface="Calibri"/>
            </a:endParaRPr>
          </a:p>
        </p:txBody>
      </p:sp>
      <p:sp>
        <p:nvSpPr>
          <p:cNvPr id="352" name="Google Shape;352;p63"/>
          <p:cNvSpPr txBox="1"/>
          <p:nvPr/>
        </p:nvSpPr>
        <p:spPr>
          <a:xfrm>
            <a:off x="228600" y="2579600"/>
            <a:ext cx="1663800" cy="6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Carbon dioxide</a:t>
            </a:r>
            <a:endParaRPr sz="2400">
              <a:solidFill>
                <a:schemeClr val="dk1"/>
              </a:solidFill>
              <a:latin typeface="Calibri"/>
              <a:ea typeface="Calibri"/>
              <a:cs typeface="Calibri"/>
              <a:sym typeface="Calibri"/>
            </a:endParaRPr>
          </a:p>
        </p:txBody>
      </p:sp>
      <p:sp>
        <p:nvSpPr>
          <p:cNvPr id="353" name="Google Shape;353;p63"/>
          <p:cNvSpPr txBox="1"/>
          <p:nvPr/>
        </p:nvSpPr>
        <p:spPr>
          <a:xfrm>
            <a:off x="226906" y="1242372"/>
            <a:ext cx="1663500" cy="71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Other </a:t>
            </a:r>
            <a:br>
              <a:rPr lang="en-GB" sz="1500">
                <a:solidFill>
                  <a:schemeClr val="dk1"/>
                </a:solidFill>
                <a:latin typeface="Calibri"/>
                <a:ea typeface="Calibri"/>
                <a:cs typeface="Calibri"/>
                <a:sym typeface="Calibri"/>
              </a:rPr>
            </a:br>
            <a:r>
              <a:rPr lang="en-GB" sz="1500">
                <a:solidFill>
                  <a:schemeClr val="dk1"/>
                </a:solidFill>
                <a:latin typeface="Calibri"/>
                <a:ea typeface="Calibri"/>
                <a:cs typeface="Calibri"/>
                <a:sym typeface="Calibri"/>
              </a:rPr>
              <a:t>GHG inc. methane</a:t>
            </a:r>
            <a:endParaRPr sz="1500"/>
          </a:p>
        </p:txBody>
      </p:sp>
      <p:sp>
        <p:nvSpPr>
          <p:cNvPr id="354" name="Google Shape;354;p63"/>
          <p:cNvSpPr/>
          <p:nvPr/>
        </p:nvSpPr>
        <p:spPr>
          <a:xfrm>
            <a:off x="1993900" y="838200"/>
            <a:ext cx="292200" cy="3019500"/>
          </a:xfrm>
          <a:prstGeom prst="rightBracket">
            <a:avLst>
              <a:gd fmla="val 8333" name="adj"/>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63"/>
          <p:cNvSpPr/>
          <p:nvPr/>
        </p:nvSpPr>
        <p:spPr>
          <a:xfrm>
            <a:off x="3359150" y="2579600"/>
            <a:ext cx="1663800" cy="1305900"/>
          </a:xfrm>
          <a:prstGeom prst="rect">
            <a:avLst/>
          </a:prstGeom>
          <a:solidFill>
            <a:srgbClr val="31859B"/>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63"/>
          <p:cNvSpPr/>
          <p:nvPr/>
        </p:nvSpPr>
        <p:spPr>
          <a:xfrm>
            <a:off x="3359150" y="838200"/>
            <a:ext cx="1663800" cy="1333500"/>
          </a:xfrm>
          <a:prstGeom prst="rect">
            <a:avLst/>
          </a:prstGeom>
          <a:solidFill>
            <a:srgbClr val="FF0000"/>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63"/>
          <p:cNvSpPr/>
          <p:nvPr/>
        </p:nvSpPr>
        <p:spPr>
          <a:xfrm>
            <a:off x="3359150" y="1939638"/>
            <a:ext cx="1663800" cy="651000"/>
          </a:xfrm>
          <a:prstGeom prst="rect">
            <a:avLst/>
          </a:prstGeom>
          <a:solidFill>
            <a:srgbClr val="974806"/>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63"/>
          <p:cNvSpPr txBox="1"/>
          <p:nvPr/>
        </p:nvSpPr>
        <p:spPr>
          <a:xfrm>
            <a:off x="3591013" y="2608175"/>
            <a:ext cx="1219200" cy="3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rgbClr val="FFFFFF"/>
                </a:solidFill>
                <a:latin typeface="Calibri"/>
                <a:ea typeface="Calibri"/>
                <a:cs typeface="Calibri"/>
                <a:sym typeface="Calibri"/>
              </a:rPr>
              <a:t>1.05°C </a:t>
            </a:r>
            <a:endParaRPr/>
          </a:p>
        </p:txBody>
      </p:sp>
      <p:sp>
        <p:nvSpPr>
          <p:cNvPr id="359" name="Google Shape;359;p63"/>
          <p:cNvSpPr txBox="1"/>
          <p:nvPr/>
        </p:nvSpPr>
        <p:spPr>
          <a:xfrm>
            <a:off x="3591013" y="1947698"/>
            <a:ext cx="1219200" cy="3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rgbClr val="FFFFFF"/>
                </a:solidFill>
                <a:latin typeface="Calibri"/>
                <a:ea typeface="Calibri"/>
                <a:cs typeface="Calibri"/>
                <a:sym typeface="Calibri"/>
              </a:rPr>
              <a:t>-0.6°C </a:t>
            </a:r>
            <a:endParaRPr/>
          </a:p>
        </p:txBody>
      </p:sp>
      <p:sp>
        <p:nvSpPr>
          <p:cNvPr id="360" name="Google Shape;360;p63"/>
          <p:cNvSpPr txBox="1"/>
          <p:nvPr/>
        </p:nvSpPr>
        <p:spPr>
          <a:xfrm>
            <a:off x="3579613" y="896119"/>
            <a:ext cx="1219200" cy="3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400">
                <a:solidFill>
                  <a:srgbClr val="FFFFFF"/>
                </a:solidFill>
                <a:latin typeface="Calibri"/>
                <a:ea typeface="Calibri"/>
                <a:cs typeface="Calibri"/>
                <a:sym typeface="Calibri"/>
              </a:rPr>
              <a:t>-0.8°C</a:t>
            </a:r>
            <a:r>
              <a:rPr lang="en-GB" sz="1800">
                <a:solidFill>
                  <a:srgbClr val="FFFFFF"/>
                </a:solidFill>
                <a:latin typeface="Calibri"/>
                <a:ea typeface="Calibri"/>
                <a:cs typeface="Calibri"/>
                <a:sym typeface="Calibri"/>
              </a:rPr>
              <a:t> </a:t>
            </a:r>
            <a:endParaRPr sz="1800"/>
          </a:p>
        </p:txBody>
      </p:sp>
      <p:sp>
        <p:nvSpPr>
          <p:cNvPr id="361" name="Google Shape;361;p63"/>
          <p:cNvSpPr txBox="1"/>
          <p:nvPr/>
        </p:nvSpPr>
        <p:spPr>
          <a:xfrm>
            <a:off x="3359150" y="2971799"/>
            <a:ext cx="1663800" cy="6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Realised</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warming</a:t>
            </a:r>
            <a:endParaRPr sz="2400">
              <a:solidFill>
                <a:schemeClr val="dk1"/>
              </a:solidFill>
              <a:latin typeface="Calibri"/>
              <a:ea typeface="Calibri"/>
              <a:cs typeface="Calibri"/>
              <a:sym typeface="Calibri"/>
            </a:endParaRPr>
          </a:p>
        </p:txBody>
      </p:sp>
      <p:sp>
        <p:nvSpPr>
          <p:cNvPr id="362" name="Google Shape;362;p63"/>
          <p:cNvSpPr txBox="1"/>
          <p:nvPr/>
        </p:nvSpPr>
        <p:spPr>
          <a:xfrm>
            <a:off x="3368763" y="2177649"/>
            <a:ext cx="1663800" cy="3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Inertia</a:t>
            </a:r>
            <a:endParaRPr sz="2400">
              <a:solidFill>
                <a:schemeClr val="dk1"/>
              </a:solidFill>
              <a:latin typeface="Calibri"/>
              <a:ea typeface="Calibri"/>
              <a:cs typeface="Calibri"/>
              <a:sym typeface="Calibri"/>
            </a:endParaRPr>
          </a:p>
        </p:txBody>
      </p:sp>
      <p:sp>
        <p:nvSpPr>
          <p:cNvPr id="363" name="Google Shape;363;p63"/>
          <p:cNvSpPr txBox="1"/>
          <p:nvPr/>
        </p:nvSpPr>
        <p:spPr>
          <a:xfrm>
            <a:off x="3357433" y="1242372"/>
            <a:ext cx="1663500" cy="48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Aerosol </a:t>
            </a:r>
            <a:br>
              <a:rPr lang="en-GB" sz="24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cooling</a:t>
            </a:r>
            <a:endParaRPr sz="2400">
              <a:solidFill>
                <a:schemeClr val="dk1"/>
              </a:solidFill>
              <a:latin typeface="Calibri"/>
              <a:ea typeface="Calibri"/>
              <a:cs typeface="Calibri"/>
              <a:sym typeface="Calibri"/>
            </a:endParaRPr>
          </a:p>
        </p:txBody>
      </p:sp>
      <p:sp>
        <p:nvSpPr>
          <p:cNvPr id="364" name="Google Shape;364;p63"/>
          <p:cNvSpPr txBox="1"/>
          <p:nvPr/>
        </p:nvSpPr>
        <p:spPr>
          <a:xfrm>
            <a:off x="5384800" y="719649"/>
            <a:ext cx="3759300" cy="1592700"/>
          </a:xfrm>
          <a:prstGeom prst="rect">
            <a:avLst/>
          </a:prstGeom>
          <a:noFill/>
          <a:ln>
            <a:noFill/>
          </a:ln>
        </p:spPr>
        <p:txBody>
          <a:bodyPr anchorCtr="0" anchor="t" bIns="45700" lIns="180000"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Aerosols*</a:t>
            </a:r>
            <a:r>
              <a:rPr lang="en-GB" sz="1800">
                <a:solidFill>
                  <a:schemeClr val="dk1"/>
                </a:solidFill>
                <a:latin typeface="Calibri"/>
                <a:ea typeface="Calibri"/>
                <a:cs typeface="Calibri"/>
                <a:sym typeface="Calibri"/>
              </a:rPr>
              <a:t>: temporary (~1 week) cooling ~ 0.8-1°C  from aerosols released from burning fossil fuels and other sources.</a:t>
            </a:r>
            <a:endParaRPr sz="1800"/>
          </a:p>
          <a:p>
            <a:pPr indent="0" lvl="0" marL="0" marR="0" rtl="0" algn="l">
              <a:spcBef>
                <a:spcPts val="0"/>
              </a:spcBef>
              <a:spcAft>
                <a:spcPts val="0"/>
              </a:spcAft>
              <a:buNone/>
            </a:pPr>
            <a:r>
              <a:rPr lang="en-GB" sz="1200">
                <a:solidFill>
                  <a:schemeClr val="dk1"/>
                </a:solidFill>
                <a:latin typeface="Calibri"/>
                <a:ea typeface="Calibri"/>
                <a:cs typeface="Calibri"/>
                <a:sym typeface="Calibri"/>
              </a:rPr>
              <a:t>Hansen et al (2011), Atmos Chem Phys 11:13421-13449</a:t>
            </a:r>
            <a:endParaRPr sz="1200">
              <a:solidFill>
                <a:schemeClr val="dk1"/>
              </a:solidFill>
              <a:latin typeface="Calibri"/>
              <a:ea typeface="Calibri"/>
              <a:cs typeface="Calibri"/>
              <a:sym typeface="Calibri"/>
            </a:endParaRPr>
          </a:p>
        </p:txBody>
      </p:sp>
      <p:cxnSp>
        <p:nvCxnSpPr>
          <p:cNvPr id="365" name="Google Shape;365;p63"/>
          <p:cNvCxnSpPr/>
          <p:nvPr/>
        </p:nvCxnSpPr>
        <p:spPr>
          <a:xfrm>
            <a:off x="5091242" y="1315710"/>
            <a:ext cx="381000" cy="0"/>
          </a:xfrm>
          <a:prstGeom prst="straightConnector1">
            <a:avLst/>
          </a:prstGeom>
          <a:noFill/>
          <a:ln cap="flat" cmpd="sng" w="76200">
            <a:solidFill>
              <a:srgbClr val="FF0000"/>
            </a:solidFill>
            <a:prstDash val="solid"/>
            <a:round/>
            <a:headEnd len="sm" w="sm" type="none"/>
            <a:tailEnd len="med" w="med" type="stealth"/>
          </a:ln>
          <a:effectLst>
            <a:outerShdw blurRad="40000" rotWithShape="0" dir="5400000" dist="20000">
              <a:srgbClr val="000000">
                <a:alpha val="37650"/>
              </a:srgbClr>
            </a:outerShdw>
          </a:effectLst>
        </p:spPr>
      </p:cxnSp>
      <p:cxnSp>
        <p:nvCxnSpPr>
          <p:cNvPr id="366" name="Google Shape;366;p63"/>
          <p:cNvCxnSpPr/>
          <p:nvPr/>
        </p:nvCxnSpPr>
        <p:spPr>
          <a:xfrm>
            <a:off x="5092700" y="2647950"/>
            <a:ext cx="381000" cy="0"/>
          </a:xfrm>
          <a:prstGeom prst="straightConnector1">
            <a:avLst/>
          </a:prstGeom>
          <a:noFill/>
          <a:ln cap="flat" cmpd="sng" w="76200">
            <a:solidFill>
              <a:srgbClr val="974806"/>
            </a:solidFill>
            <a:prstDash val="solid"/>
            <a:round/>
            <a:headEnd len="sm" w="sm" type="none"/>
            <a:tailEnd len="med" w="med" type="stealth"/>
          </a:ln>
          <a:effectLst>
            <a:outerShdw blurRad="40000" rotWithShape="0" dir="5400000" dist="20000">
              <a:srgbClr val="000000">
                <a:alpha val="37650"/>
              </a:srgbClr>
            </a:outerShdw>
          </a:effectLst>
        </p:spPr>
      </p:cxnSp>
      <p:sp>
        <p:nvSpPr>
          <p:cNvPr id="367" name="Google Shape;367;p63"/>
          <p:cNvSpPr txBox="1"/>
          <p:nvPr/>
        </p:nvSpPr>
        <p:spPr>
          <a:xfrm>
            <a:off x="5422900" y="2452946"/>
            <a:ext cx="3568800" cy="193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Thermal inertia</a:t>
            </a:r>
            <a:r>
              <a:rPr lang="en-GB" sz="1800">
                <a:solidFill>
                  <a:schemeClr val="dk1"/>
                </a:solidFill>
                <a:latin typeface="Calibri"/>
                <a:ea typeface="Calibri"/>
                <a:cs typeface="Calibri"/>
                <a:sym typeface="Calibri"/>
              </a:rPr>
              <a:t>: delay in response of ~0.5-0.6°C as oceans heat up (like oven): </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1/3</a:t>
            </a:r>
            <a:r>
              <a:rPr baseline="30000" lang="en-GB" sz="1800">
                <a:solidFill>
                  <a:schemeClr val="dk1"/>
                </a:solidFill>
                <a:latin typeface="Calibri"/>
                <a:ea typeface="Calibri"/>
                <a:cs typeface="Calibri"/>
                <a:sym typeface="Calibri"/>
              </a:rPr>
              <a:t>rd</a:t>
            </a:r>
            <a:r>
              <a:rPr lang="en-GB" sz="1800">
                <a:solidFill>
                  <a:schemeClr val="dk1"/>
                </a:solidFill>
                <a:latin typeface="Calibri"/>
                <a:ea typeface="Calibri"/>
                <a:cs typeface="Calibri"/>
                <a:sym typeface="Calibri"/>
              </a:rPr>
              <a:t> immediately;</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2/3</a:t>
            </a:r>
            <a:r>
              <a:rPr baseline="30000" lang="en-GB" sz="1800">
                <a:solidFill>
                  <a:schemeClr val="dk1"/>
                </a:solidFill>
                <a:latin typeface="Calibri"/>
                <a:ea typeface="Calibri"/>
                <a:cs typeface="Calibri"/>
                <a:sym typeface="Calibri"/>
              </a:rPr>
              <a:t>rds</a:t>
            </a:r>
            <a:r>
              <a:rPr lang="en-GB" sz="1800">
                <a:solidFill>
                  <a:schemeClr val="dk1"/>
                </a:solidFill>
                <a:latin typeface="Calibri"/>
                <a:ea typeface="Calibri"/>
                <a:cs typeface="Calibri"/>
                <a:sym typeface="Calibri"/>
              </a:rPr>
              <a:t> by 30 years;</a:t>
            </a:r>
            <a:endParaRPr sz="1800"/>
          </a:p>
          <a:p>
            <a:pPr indent="-3048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All in 100 years.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63"/>
          <p:cNvSpPr/>
          <p:nvPr/>
        </p:nvSpPr>
        <p:spPr>
          <a:xfrm>
            <a:off x="3365500" y="3885439"/>
            <a:ext cx="1663800" cy="1267200"/>
          </a:xfrm>
          <a:prstGeom prst="rect">
            <a:avLst/>
          </a:prstGeom>
          <a:gradFill>
            <a:gsLst>
              <a:gs pos="0">
                <a:srgbClr val="3E7FCD"/>
              </a:gs>
              <a:gs pos="100000">
                <a:srgbClr val="96C0FF"/>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63"/>
          <p:cNvSpPr txBox="1"/>
          <p:nvPr/>
        </p:nvSpPr>
        <p:spPr>
          <a:xfrm>
            <a:off x="3200400" y="4207615"/>
            <a:ext cx="1828800" cy="6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Pre-</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industrial</a:t>
            </a:r>
            <a:endParaRPr sz="2400">
              <a:solidFill>
                <a:schemeClr val="dk1"/>
              </a:solidFill>
              <a:latin typeface="Calibri"/>
              <a:ea typeface="Calibri"/>
              <a:cs typeface="Calibri"/>
              <a:sym typeface="Calibri"/>
            </a:endParaRPr>
          </a:p>
        </p:txBody>
      </p:sp>
      <p:sp>
        <p:nvSpPr>
          <p:cNvPr id="370" name="Google Shape;370;p63"/>
          <p:cNvSpPr txBox="1"/>
          <p:nvPr/>
        </p:nvSpPr>
        <p:spPr>
          <a:xfrm>
            <a:off x="3657600" y="3904385"/>
            <a:ext cx="1219200" cy="3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a:solidFill>
                  <a:srgbClr val="FFFFFF"/>
                </a:solidFill>
                <a:latin typeface="Calibri"/>
                <a:ea typeface="Calibri"/>
                <a:cs typeface="Calibri"/>
                <a:sym typeface="Calibri"/>
              </a:rPr>
              <a:t>0°C </a:t>
            </a:r>
            <a:endParaRPr/>
          </a:p>
        </p:txBody>
      </p:sp>
      <p:sp>
        <p:nvSpPr>
          <p:cNvPr id="371" name="Google Shape;371;p63"/>
          <p:cNvSpPr txBox="1"/>
          <p:nvPr/>
        </p:nvSpPr>
        <p:spPr>
          <a:xfrm>
            <a:off x="1907704" y="1948502"/>
            <a:ext cx="1440300" cy="762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2.4</a:t>
            </a:r>
            <a:r>
              <a:rPr b="1" baseline="30000" lang="en-GB" sz="2400">
                <a:solidFill>
                  <a:schemeClr val="dk1"/>
                </a:solidFill>
                <a:latin typeface="Calibri"/>
                <a:ea typeface="Calibri"/>
                <a:cs typeface="Calibri"/>
                <a:sym typeface="Calibri"/>
              </a:rPr>
              <a:t>o</a:t>
            </a:r>
            <a:r>
              <a:rPr b="1" lang="en-GB" sz="2400">
                <a:solidFill>
                  <a:schemeClr val="dk1"/>
                </a:solidFill>
                <a:latin typeface="Calibri"/>
                <a:ea typeface="Calibri"/>
                <a:cs typeface="Calibri"/>
                <a:sym typeface="Calibri"/>
              </a:rPr>
              <a:t>C</a:t>
            </a:r>
            <a:r>
              <a:rPr lang="en-GB" sz="2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of warming* at equilibrium</a:t>
            </a:r>
            <a:endParaRPr sz="1800">
              <a:solidFill>
                <a:schemeClr val="dk1"/>
              </a:solidFill>
              <a:latin typeface="Calibri"/>
              <a:ea typeface="Calibri"/>
              <a:cs typeface="Calibri"/>
              <a:sym typeface="Calibri"/>
            </a:endParaRPr>
          </a:p>
        </p:txBody>
      </p:sp>
      <p:sp>
        <p:nvSpPr>
          <p:cNvPr id="372" name="Google Shape;372;p63"/>
          <p:cNvSpPr txBox="1"/>
          <p:nvPr/>
        </p:nvSpPr>
        <p:spPr>
          <a:xfrm>
            <a:off x="5473750" y="4115100"/>
            <a:ext cx="3581400" cy="8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 Aerosols include black-carbon soot, organic carbon, sulphates, nitrates, as well as dust from smoke, manufacturing, windstorms, and other sources.</a:t>
            </a:r>
            <a:endParaRPr sz="1600">
              <a:solidFill>
                <a:schemeClr val="dk1"/>
              </a:solidFill>
              <a:latin typeface="Calibri"/>
              <a:ea typeface="Calibri"/>
              <a:cs typeface="Calibri"/>
              <a:sym typeface="Calibri"/>
            </a:endParaRPr>
          </a:p>
        </p:txBody>
      </p:sp>
      <p:sp>
        <p:nvSpPr>
          <p:cNvPr id="373" name="Google Shape;373;p63"/>
          <p:cNvSpPr txBox="1"/>
          <p:nvPr/>
        </p:nvSpPr>
        <p:spPr>
          <a:xfrm>
            <a:off x="1979712" y="4248113"/>
            <a:ext cx="1245300" cy="8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 For climate sensitivity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of 3</a:t>
            </a:r>
            <a:r>
              <a:rPr baseline="30000" lang="en-GB" sz="1600">
                <a:solidFill>
                  <a:schemeClr val="dk1"/>
                </a:solidFill>
                <a:latin typeface="Calibri"/>
                <a:ea typeface="Calibri"/>
                <a:cs typeface="Calibri"/>
                <a:sym typeface="Calibri"/>
              </a:rPr>
              <a:t>o</a:t>
            </a:r>
            <a:r>
              <a:rPr lang="en-GB" sz="1600">
                <a:solidFill>
                  <a:schemeClr val="dk1"/>
                </a:solidFill>
                <a:latin typeface="Calibri"/>
                <a:ea typeface="Calibri"/>
                <a:cs typeface="Calibri"/>
                <a:sym typeface="Calibri"/>
              </a:rPr>
              <a:t>C</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FF0000"/>
                </a:solidFill>
              </a:rPr>
              <a:t>How bad is it?</a:t>
            </a:r>
            <a:endParaRPr sz="4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pic>
        <p:nvPicPr>
          <p:cNvPr id="378" name="Google Shape;378;p64"/>
          <p:cNvPicPr preferRelativeResize="0"/>
          <p:nvPr/>
        </p:nvPicPr>
        <p:blipFill>
          <a:blip r:embed="rId3">
            <a:alphaModFix/>
          </a:blip>
          <a:stretch>
            <a:fillRect/>
          </a:stretch>
        </p:blipFill>
        <p:spPr>
          <a:xfrm>
            <a:off x="152400" y="152400"/>
            <a:ext cx="8839198" cy="46338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5"/>
          <p:cNvSpPr txBox="1"/>
          <p:nvPr/>
        </p:nvSpPr>
        <p:spPr>
          <a:xfrm>
            <a:off x="0" y="0"/>
            <a:ext cx="9144000" cy="484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rgbClr val="F2F2F2"/>
                </a:solidFill>
                <a:latin typeface="Calibri"/>
                <a:ea typeface="Calibri"/>
                <a:cs typeface="Calibri"/>
                <a:sym typeface="Calibri"/>
              </a:rPr>
              <a:t>What will impact be on sea levels?</a:t>
            </a:r>
            <a:endParaRPr sz="3600">
              <a:solidFill>
                <a:srgbClr val="F2F2F2"/>
              </a:solidFill>
              <a:latin typeface="Calibri"/>
              <a:ea typeface="Calibri"/>
              <a:cs typeface="Calibri"/>
              <a:sym typeface="Calibri"/>
            </a:endParaRPr>
          </a:p>
        </p:txBody>
      </p:sp>
      <p:cxnSp>
        <p:nvCxnSpPr>
          <p:cNvPr id="384" name="Google Shape;384;p65"/>
          <p:cNvCxnSpPr/>
          <p:nvPr/>
        </p:nvCxnSpPr>
        <p:spPr>
          <a:xfrm>
            <a:off x="3505200" y="2495550"/>
            <a:ext cx="5384700" cy="1200"/>
          </a:xfrm>
          <a:prstGeom prst="straightConnector1">
            <a:avLst/>
          </a:prstGeom>
          <a:noFill/>
          <a:ln cap="flat" cmpd="sng" w="19050">
            <a:solidFill>
              <a:schemeClr val="dk1"/>
            </a:solidFill>
            <a:prstDash val="solid"/>
            <a:round/>
            <a:headEnd len="sm" w="sm" type="none"/>
            <a:tailEnd len="sm" w="sm" type="none"/>
          </a:ln>
          <a:effectLst>
            <a:outerShdw blurRad="40000" rotWithShape="0" dir="5400000" dist="20000">
              <a:srgbClr val="000000">
                <a:alpha val="37650"/>
              </a:srgbClr>
            </a:outerShdw>
          </a:effectLst>
        </p:spPr>
      </p:cxnSp>
      <p:cxnSp>
        <p:nvCxnSpPr>
          <p:cNvPr id="385" name="Google Shape;385;p65"/>
          <p:cNvCxnSpPr/>
          <p:nvPr/>
        </p:nvCxnSpPr>
        <p:spPr>
          <a:xfrm rot="5400000">
            <a:off x="5540313" y="2809416"/>
            <a:ext cx="3086100" cy="3300"/>
          </a:xfrm>
          <a:prstGeom prst="straightConnector1">
            <a:avLst/>
          </a:prstGeom>
          <a:noFill/>
          <a:ln cap="flat" cmpd="sng" w="19050">
            <a:solidFill>
              <a:schemeClr val="dk1"/>
            </a:solidFill>
            <a:prstDash val="solid"/>
            <a:round/>
            <a:headEnd len="sm" w="sm" type="none"/>
            <a:tailEnd len="sm" w="sm" type="none"/>
          </a:ln>
          <a:effectLst>
            <a:outerShdw blurRad="40000" rotWithShape="0" dir="5400000" dist="20000">
              <a:srgbClr val="000000">
                <a:alpha val="37650"/>
              </a:srgbClr>
            </a:outerShdw>
          </a:effectLst>
        </p:spPr>
      </p:cxnSp>
      <p:cxnSp>
        <p:nvCxnSpPr>
          <p:cNvPr id="386" name="Google Shape;386;p65"/>
          <p:cNvCxnSpPr/>
          <p:nvPr/>
        </p:nvCxnSpPr>
        <p:spPr>
          <a:xfrm rot="5400000">
            <a:off x="3429838" y="2571000"/>
            <a:ext cx="152400" cy="1500"/>
          </a:xfrm>
          <a:prstGeom prst="straightConnector1">
            <a:avLst/>
          </a:prstGeom>
          <a:noFill/>
          <a:ln cap="flat" cmpd="sng" w="1905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87" name="Google Shape;387;p65"/>
          <p:cNvCxnSpPr/>
          <p:nvPr/>
        </p:nvCxnSpPr>
        <p:spPr>
          <a:xfrm rot="5400000">
            <a:off x="5207838" y="2571000"/>
            <a:ext cx="152400" cy="1500"/>
          </a:xfrm>
          <a:prstGeom prst="straightConnector1">
            <a:avLst/>
          </a:prstGeom>
          <a:noFill/>
          <a:ln cap="flat" cmpd="sng" w="1905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88" name="Google Shape;388;p65"/>
          <p:cNvCxnSpPr/>
          <p:nvPr/>
        </p:nvCxnSpPr>
        <p:spPr>
          <a:xfrm rot="5400000">
            <a:off x="8813051" y="2571000"/>
            <a:ext cx="152400" cy="1500"/>
          </a:xfrm>
          <a:prstGeom prst="straightConnector1">
            <a:avLst/>
          </a:prstGeom>
          <a:noFill/>
          <a:ln cap="flat" cmpd="sng" w="1905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89" name="Google Shape;389;p65"/>
          <p:cNvCxnSpPr/>
          <p:nvPr/>
        </p:nvCxnSpPr>
        <p:spPr>
          <a:xfrm rot="10800000">
            <a:off x="6865838" y="1266816"/>
            <a:ext cx="216000" cy="1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90" name="Google Shape;390;p65"/>
          <p:cNvCxnSpPr/>
          <p:nvPr/>
        </p:nvCxnSpPr>
        <p:spPr>
          <a:xfrm rot="10800000">
            <a:off x="6856313" y="1868081"/>
            <a:ext cx="216000" cy="1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91" name="Google Shape;391;p65"/>
          <p:cNvCxnSpPr/>
          <p:nvPr/>
        </p:nvCxnSpPr>
        <p:spPr>
          <a:xfrm rot="10800000">
            <a:off x="6869013" y="3724266"/>
            <a:ext cx="216000" cy="1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92" name="Google Shape;392;p65"/>
          <p:cNvCxnSpPr/>
          <p:nvPr/>
        </p:nvCxnSpPr>
        <p:spPr>
          <a:xfrm rot="10800000">
            <a:off x="6867425" y="3056325"/>
            <a:ext cx="216000" cy="1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93" name="Google Shape;393;p65"/>
          <p:cNvCxnSpPr/>
          <p:nvPr/>
        </p:nvCxnSpPr>
        <p:spPr>
          <a:xfrm rot="10800000">
            <a:off x="6880125" y="4354106"/>
            <a:ext cx="216000" cy="1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cxnSp>
        <p:nvCxnSpPr>
          <p:cNvPr id="394" name="Google Shape;394;p65"/>
          <p:cNvCxnSpPr/>
          <p:nvPr/>
        </p:nvCxnSpPr>
        <p:spPr>
          <a:xfrm flipH="1" rot="10800000">
            <a:off x="4572000" y="1504950"/>
            <a:ext cx="4008300" cy="2667000"/>
          </a:xfrm>
          <a:prstGeom prst="straightConnector1">
            <a:avLst/>
          </a:prstGeom>
          <a:noFill/>
          <a:ln cap="flat" cmpd="sng" w="25400">
            <a:solidFill>
              <a:srgbClr val="7F7F7F"/>
            </a:solidFill>
            <a:prstDash val="dash"/>
            <a:round/>
            <a:headEnd len="sm" w="sm" type="none"/>
            <a:tailEnd len="sm" w="sm" type="none"/>
          </a:ln>
          <a:effectLst>
            <a:outerShdw blurRad="40000" rotWithShape="0" dir="5400000" dist="20000">
              <a:srgbClr val="000000">
                <a:alpha val="37650"/>
              </a:srgbClr>
            </a:outerShdw>
          </a:effectLst>
        </p:spPr>
      </p:cxnSp>
      <p:sp>
        <p:nvSpPr>
          <p:cNvPr id="395" name="Google Shape;395;p65"/>
          <p:cNvSpPr txBox="1"/>
          <p:nvPr/>
        </p:nvSpPr>
        <p:spPr>
          <a:xfrm>
            <a:off x="3429000" y="2114550"/>
            <a:ext cx="1714500" cy="27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Temperature C</a:t>
            </a:r>
            <a:endParaRPr/>
          </a:p>
        </p:txBody>
      </p:sp>
      <p:sp>
        <p:nvSpPr>
          <p:cNvPr id="396" name="Google Shape;396;p65"/>
          <p:cNvSpPr txBox="1"/>
          <p:nvPr/>
        </p:nvSpPr>
        <p:spPr>
          <a:xfrm>
            <a:off x="5958675" y="627410"/>
            <a:ext cx="2058900" cy="2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Sea level (metres)</a:t>
            </a:r>
            <a:endParaRPr/>
          </a:p>
        </p:txBody>
      </p:sp>
      <p:sp>
        <p:nvSpPr>
          <p:cNvPr id="397" name="Google Shape;397;p65"/>
          <p:cNvSpPr txBox="1"/>
          <p:nvPr/>
        </p:nvSpPr>
        <p:spPr>
          <a:xfrm>
            <a:off x="5813425" y="953691"/>
            <a:ext cx="1079400" cy="3538500"/>
          </a:xfrm>
          <a:prstGeom prst="rect">
            <a:avLst/>
          </a:prstGeom>
          <a:noFill/>
          <a:ln>
            <a:noFill/>
          </a:ln>
        </p:spPr>
        <p:txBody>
          <a:bodyPr anchorCtr="0" anchor="t" bIns="45700" lIns="91425" spcFirstLastPara="1" rIns="91425" wrap="square" tIns="45700">
            <a:noAutofit/>
          </a:bodyPr>
          <a:lstStyle/>
          <a:p>
            <a:pPr indent="0" lvl="0" marL="0" marR="0" rtl="0" algn="r">
              <a:lnSpc>
                <a:spcPct val="200000"/>
              </a:lnSpc>
              <a:spcBef>
                <a:spcPts val="0"/>
              </a:spcBef>
              <a:spcAft>
                <a:spcPts val="0"/>
              </a:spcAft>
              <a:buNone/>
            </a:pPr>
            <a:r>
              <a:rPr lang="en-GB" sz="1800">
                <a:solidFill>
                  <a:schemeClr val="dk1"/>
                </a:solidFill>
                <a:latin typeface="Arial"/>
                <a:ea typeface="Arial"/>
                <a:cs typeface="Arial"/>
                <a:sym typeface="Arial"/>
              </a:rPr>
              <a:t>+100</a:t>
            </a:r>
            <a:endParaRPr/>
          </a:p>
          <a:p>
            <a:pPr indent="0" lvl="0" marL="0" marR="0" rtl="0" algn="r">
              <a:lnSpc>
                <a:spcPct val="200000"/>
              </a:lnSpc>
              <a:spcBef>
                <a:spcPts val="2100"/>
              </a:spcBef>
              <a:spcAft>
                <a:spcPts val="0"/>
              </a:spcAft>
              <a:buNone/>
            </a:pPr>
            <a:r>
              <a:rPr lang="en-GB" sz="1800">
                <a:solidFill>
                  <a:schemeClr val="dk1"/>
                </a:solidFill>
                <a:latin typeface="Arial"/>
                <a:ea typeface="Arial"/>
                <a:cs typeface="Arial"/>
                <a:sym typeface="Arial"/>
              </a:rPr>
              <a:t>+50</a:t>
            </a:r>
            <a:endParaRPr/>
          </a:p>
          <a:p>
            <a:pPr indent="0" lvl="0" marL="0" marR="0" rtl="0" algn="r">
              <a:lnSpc>
                <a:spcPct val="200000"/>
              </a:lnSpc>
              <a:spcBef>
                <a:spcPts val="2100"/>
              </a:spcBef>
              <a:spcAft>
                <a:spcPts val="0"/>
              </a:spcAft>
              <a:buNone/>
            </a:pPr>
            <a:r>
              <a:t/>
            </a:r>
            <a:endParaRPr sz="1800">
              <a:solidFill>
                <a:schemeClr val="dk1"/>
              </a:solidFill>
              <a:latin typeface="Arial"/>
              <a:ea typeface="Arial"/>
              <a:cs typeface="Arial"/>
              <a:sym typeface="Arial"/>
            </a:endParaRPr>
          </a:p>
          <a:p>
            <a:pPr indent="0" lvl="0" marL="0" marR="0" rtl="0" algn="r">
              <a:lnSpc>
                <a:spcPct val="200000"/>
              </a:lnSpc>
              <a:spcBef>
                <a:spcPts val="2100"/>
              </a:spcBef>
              <a:spcAft>
                <a:spcPts val="0"/>
              </a:spcAft>
              <a:buNone/>
            </a:pPr>
            <a:r>
              <a:rPr lang="en-GB" sz="1800">
                <a:solidFill>
                  <a:schemeClr val="dk1"/>
                </a:solidFill>
                <a:latin typeface="Arial"/>
                <a:ea typeface="Arial"/>
                <a:cs typeface="Arial"/>
                <a:sym typeface="Arial"/>
              </a:rPr>
              <a:t>–50</a:t>
            </a:r>
            <a:endParaRPr/>
          </a:p>
          <a:p>
            <a:pPr indent="0" lvl="0" marL="0" marR="0" rtl="0" algn="r">
              <a:lnSpc>
                <a:spcPct val="200000"/>
              </a:lnSpc>
              <a:spcBef>
                <a:spcPts val="2100"/>
              </a:spcBef>
              <a:spcAft>
                <a:spcPts val="0"/>
              </a:spcAft>
              <a:buNone/>
            </a:pPr>
            <a:r>
              <a:rPr lang="en-GB" sz="1800">
                <a:solidFill>
                  <a:schemeClr val="dk1"/>
                </a:solidFill>
                <a:latin typeface="Arial"/>
                <a:ea typeface="Arial"/>
                <a:cs typeface="Arial"/>
                <a:sym typeface="Arial"/>
              </a:rPr>
              <a:t>–100</a:t>
            </a:r>
            <a:endParaRPr/>
          </a:p>
          <a:p>
            <a:pPr indent="0" lvl="0" marL="0" marR="0" rtl="0" algn="r">
              <a:lnSpc>
                <a:spcPct val="200000"/>
              </a:lnSpc>
              <a:spcBef>
                <a:spcPts val="2100"/>
              </a:spcBef>
              <a:spcAft>
                <a:spcPts val="0"/>
              </a:spcAft>
              <a:buNone/>
            </a:pPr>
            <a:r>
              <a:rPr lang="en-GB" sz="1800">
                <a:solidFill>
                  <a:schemeClr val="dk1"/>
                </a:solidFill>
                <a:latin typeface="Arial"/>
                <a:ea typeface="Arial"/>
                <a:cs typeface="Arial"/>
                <a:sym typeface="Arial"/>
              </a:rPr>
              <a:t>–150</a:t>
            </a:r>
            <a:endParaRPr/>
          </a:p>
          <a:p>
            <a:pPr indent="0" lvl="0" marL="0" marR="0" rtl="0" algn="l">
              <a:spcBef>
                <a:spcPts val="2100"/>
              </a:spcBef>
              <a:spcAft>
                <a:spcPts val="0"/>
              </a:spcAft>
              <a:buNone/>
            </a:pPr>
            <a:r>
              <a:t/>
            </a:r>
            <a:endParaRPr sz="1800">
              <a:solidFill>
                <a:schemeClr val="dk1"/>
              </a:solidFill>
              <a:latin typeface="Arial"/>
              <a:ea typeface="Arial"/>
              <a:cs typeface="Arial"/>
              <a:sym typeface="Arial"/>
            </a:endParaRPr>
          </a:p>
        </p:txBody>
      </p:sp>
      <p:sp>
        <p:nvSpPr>
          <p:cNvPr id="398" name="Google Shape;398;p65"/>
          <p:cNvSpPr txBox="1"/>
          <p:nvPr/>
        </p:nvSpPr>
        <p:spPr>
          <a:xfrm>
            <a:off x="3303588" y="2619375"/>
            <a:ext cx="570000" cy="2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–10</a:t>
            </a:r>
            <a:endParaRPr/>
          </a:p>
        </p:txBody>
      </p:sp>
      <p:sp>
        <p:nvSpPr>
          <p:cNvPr id="399" name="Google Shape;399;p65"/>
          <p:cNvSpPr txBox="1"/>
          <p:nvPr/>
        </p:nvSpPr>
        <p:spPr>
          <a:xfrm>
            <a:off x="5000625" y="2600325"/>
            <a:ext cx="441300" cy="2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–5</a:t>
            </a:r>
            <a:endParaRPr/>
          </a:p>
        </p:txBody>
      </p:sp>
      <p:sp>
        <p:nvSpPr>
          <p:cNvPr id="400" name="Google Shape;400;p65"/>
          <p:cNvSpPr txBox="1"/>
          <p:nvPr/>
        </p:nvSpPr>
        <p:spPr>
          <a:xfrm>
            <a:off x="8604250" y="2581275"/>
            <a:ext cx="447600" cy="2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+5</a:t>
            </a:r>
            <a:endParaRPr/>
          </a:p>
        </p:txBody>
      </p:sp>
      <p:sp>
        <p:nvSpPr>
          <p:cNvPr id="401" name="Google Shape;401;p65"/>
          <p:cNvSpPr/>
          <p:nvPr/>
        </p:nvSpPr>
        <p:spPr>
          <a:xfrm>
            <a:off x="6958013" y="2409825"/>
            <a:ext cx="228600" cy="171600"/>
          </a:xfrm>
          <a:prstGeom prst="ellipse">
            <a:avLst/>
          </a:prstGeom>
          <a:solidFill>
            <a:srgbClr val="008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65"/>
          <p:cNvSpPr txBox="1"/>
          <p:nvPr/>
        </p:nvSpPr>
        <p:spPr>
          <a:xfrm>
            <a:off x="182575" y="2268151"/>
            <a:ext cx="2928900" cy="1457400"/>
          </a:xfrm>
          <a:prstGeom prst="rect">
            <a:avLst/>
          </a:prstGeom>
          <a:solidFill>
            <a:srgbClr val="FBD4B4"/>
          </a:solidFill>
          <a:ln cap="flat" cmpd="sng" w="9525">
            <a:solidFill>
              <a:srgbClr val="FCD5B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Mid-Pliocene: 3 million years ago</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&lt;1 degree warmer</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25 metres higher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65"/>
          <p:cNvSpPr/>
          <p:nvPr/>
        </p:nvSpPr>
        <p:spPr>
          <a:xfrm>
            <a:off x="5029200" y="3677841"/>
            <a:ext cx="228600" cy="171600"/>
          </a:xfrm>
          <a:prstGeom prst="ellipse">
            <a:avLst/>
          </a:prstGeom>
          <a:solidFill>
            <a:srgbClr val="8EB4E3"/>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65"/>
          <p:cNvSpPr/>
          <p:nvPr/>
        </p:nvSpPr>
        <p:spPr>
          <a:xfrm>
            <a:off x="8351838" y="1504950"/>
            <a:ext cx="228600" cy="171600"/>
          </a:xfrm>
          <a:prstGeom prst="ellipse">
            <a:avLst/>
          </a:prstGeom>
          <a:solidFill>
            <a:srgbClr val="D99694"/>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65"/>
          <p:cNvSpPr txBox="1"/>
          <p:nvPr/>
        </p:nvSpPr>
        <p:spPr>
          <a:xfrm>
            <a:off x="182563" y="3887391"/>
            <a:ext cx="2928900" cy="1108500"/>
          </a:xfrm>
          <a:prstGeom prst="rect">
            <a:avLst/>
          </a:prstGeom>
          <a:solidFill>
            <a:srgbClr val="8CB3E3"/>
          </a:solidFill>
          <a:ln cap="flat" cmpd="sng" w="9525">
            <a:solidFill>
              <a:srgbClr val="FCD5B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20,000 years ago</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6 degrees cooler</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120 metres lower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65"/>
          <p:cNvSpPr/>
          <p:nvPr/>
        </p:nvSpPr>
        <p:spPr>
          <a:xfrm>
            <a:off x="7493000" y="2076450"/>
            <a:ext cx="228600" cy="171600"/>
          </a:xfrm>
          <a:prstGeom prst="ellipse">
            <a:avLst/>
          </a:prstGeom>
          <a:solidFill>
            <a:srgbClr val="FABF8E"/>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65"/>
          <p:cNvSpPr txBox="1"/>
          <p:nvPr/>
        </p:nvSpPr>
        <p:spPr>
          <a:xfrm>
            <a:off x="182563" y="919163"/>
            <a:ext cx="4554600" cy="1108500"/>
          </a:xfrm>
          <a:prstGeom prst="rect">
            <a:avLst/>
          </a:prstGeom>
          <a:solidFill>
            <a:srgbClr val="D995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Oligocene: 30 million years ago</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3.5 degrees warmer</a:t>
            </a:r>
            <a:endParaRPr/>
          </a:p>
          <a:p>
            <a:pPr indent="0" lvl="0" marL="0" marR="0" rtl="0" algn="l">
              <a:spcBef>
                <a:spcPts val="0"/>
              </a:spcBef>
              <a:spcAft>
                <a:spcPts val="0"/>
              </a:spcAft>
              <a:buNone/>
            </a:pPr>
            <a:r>
              <a:rPr lang="en-GB" sz="2400">
                <a:solidFill>
                  <a:schemeClr val="dk1"/>
                </a:solidFill>
                <a:latin typeface="Arial"/>
                <a:ea typeface="Arial"/>
                <a:cs typeface="Arial"/>
                <a:sym typeface="Arial"/>
              </a:rPr>
              <a:t>• sea levels 70 metres higher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65"/>
          <p:cNvSpPr txBox="1"/>
          <p:nvPr/>
        </p:nvSpPr>
        <p:spPr>
          <a:xfrm>
            <a:off x="3378075" y="4087400"/>
            <a:ext cx="3579900" cy="1004400"/>
          </a:xfrm>
          <a:prstGeom prst="rect">
            <a:avLst/>
          </a:prstGeom>
          <a:solidFill>
            <a:srgbClr val="FF0000"/>
          </a:solidFill>
          <a:ln cap="flat" cmpd="sng" w="9525">
            <a:solidFill>
              <a:srgbClr val="FCD5B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Each 1C rise will in the </a:t>
            </a:r>
            <a:r>
              <a:rPr b="1" lang="en-GB" sz="1800">
                <a:solidFill>
                  <a:schemeClr val="lt1"/>
                </a:solidFill>
                <a:latin typeface="Arial"/>
                <a:ea typeface="Arial"/>
                <a:cs typeface="Arial"/>
                <a:sym typeface="Arial"/>
              </a:rPr>
              <a:t>long run increase sea-levels by 15–20 metres</a:t>
            </a:r>
            <a:endParaRPr b="1" sz="1800">
              <a:solidFill>
                <a:schemeClr val="lt1"/>
              </a:solidFill>
              <a:latin typeface="Arial"/>
              <a:ea typeface="Arial"/>
              <a:cs typeface="Arial"/>
              <a:sym typeface="Arial"/>
            </a:endParaRPr>
          </a:p>
        </p:txBody>
      </p:sp>
      <p:pic>
        <p:nvPicPr>
          <p:cNvPr descr="Francesco Zizola:Eyevine.jpg" id="409" name="Google Shape;409;p65"/>
          <p:cNvPicPr preferRelativeResize="0"/>
          <p:nvPr/>
        </p:nvPicPr>
        <p:blipFill rotWithShape="1">
          <a:blip r:embed="rId3">
            <a:alphaModFix/>
          </a:blip>
          <a:srcRect b="0" l="0" r="0" t="0"/>
          <a:stretch/>
        </p:blipFill>
        <p:spPr>
          <a:xfrm>
            <a:off x="3248605" y="1047808"/>
            <a:ext cx="5218509" cy="3540282"/>
          </a:xfrm>
          <a:prstGeom prst="rect">
            <a:avLst/>
          </a:prstGeom>
          <a:noFill/>
          <a:ln cap="flat" cmpd="sng" w="76200">
            <a:solidFill>
              <a:schemeClr val="lt1"/>
            </a:solidFill>
            <a:prstDash val="solid"/>
            <a:round/>
            <a:headEnd len="sm" w="sm" type="none"/>
            <a:tailEnd len="sm" w="sm" type="none"/>
          </a:ln>
        </p:spPr>
      </p:pic>
      <p:sp>
        <p:nvSpPr>
          <p:cNvPr id="410" name="Google Shape;410;p65"/>
          <p:cNvSpPr txBox="1"/>
          <p:nvPr/>
        </p:nvSpPr>
        <p:spPr>
          <a:xfrm>
            <a:off x="3215325" y="981075"/>
            <a:ext cx="5285100" cy="3086100"/>
          </a:xfrm>
          <a:prstGeom prst="rect">
            <a:avLst/>
          </a:prstGeom>
          <a:noFill/>
          <a:ln>
            <a:noFill/>
          </a:ln>
        </p:spPr>
        <p:txBody>
          <a:bodyPr anchorCtr="0" anchor="t" bIns="93600" lIns="216000" spcFirstLastPara="1" rIns="216000" wrap="square" tIns="187200">
            <a:noAutofit/>
          </a:bodyPr>
          <a:lstStyle/>
          <a:p>
            <a:pPr indent="0" lvl="0" marL="0" marR="0" rtl="0" algn="l">
              <a:spcBef>
                <a:spcPts val="0"/>
              </a:spcBef>
              <a:spcAft>
                <a:spcPts val="0"/>
              </a:spcAft>
              <a:buNone/>
            </a:pPr>
            <a:r>
              <a:rPr b="1" lang="en-GB" sz="2200">
                <a:solidFill>
                  <a:schemeClr val="lt1"/>
                </a:solidFill>
                <a:highlight>
                  <a:srgbClr val="A4C2F4"/>
                </a:highlight>
                <a:latin typeface="Calibri"/>
                <a:ea typeface="Calibri"/>
                <a:cs typeface="Calibri"/>
                <a:sym typeface="Calibri"/>
              </a:rPr>
              <a:t>“Even if we would curb all CO2 emissions today, and stabilise at the modern level, then our natural relationship suggests that sea level would continue to rise to about 25 metres above the present.”</a:t>
            </a:r>
            <a:endParaRPr b="1" sz="2200">
              <a:solidFill>
                <a:schemeClr val="lt1"/>
              </a:solidFill>
              <a:highlight>
                <a:srgbClr val="A4C2F4"/>
              </a:highlight>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GB" sz="1800">
                <a:solidFill>
                  <a:schemeClr val="lt1"/>
                </a:solidFill>
                <a:latin typeface="Calibri"/>
                <a:ea typeface="Calibri"/>
                <a:cs typeface="Calibri"/>
                <a:sym typeface="Calibri"/>
              </a:rPr>
              <a:t>– </a:t>
            </a:r>
            <a:r>
              <a:rPr b="1" lang="en-GB" sz="1800">
                <a:solidFill>
                  <a:schemeClr val="lt1"/>
                </a:solidFill>
                <a:latin typeface="Calibri"/>
                <a:ea typeface="Calibri"/>
                <a:cs typeface="Calibri"/>
                <a:sym typeface="Calibri"/>
              </a:rPr>
              <a:t>Professor Eelco Rohling - Prof &amp; Snr Fellow, ANU</a:t>
            </a:r>
            <a:endParaRPr b="1"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id="415" name="Google Shape;415;p66"/>
          <p:cNvPicPr preferRelativeResize="0"/>
          <p:nvPr/>
        </p:nvPicPr>
        <p:blipFill>
          <a:blip r:embed="rId3">
            <a:alphaModFix/>
          </a:blip>
          <a:stretch>
            <a:fillRect/>
          </a:stretch>
        </p:blipFill>
        <p:spPr>
          <a:xfrm>
            <a:off x="1421575" y="80700"/>
            <a:ext cx="6332450" cy="5007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descr="Melbourne_20_150_Map_4.jpg" id="420" name="Google Shape;420;p67"/>
          <p:cNvPicPr preferRelativeResize="0"/>
          <p:nvPr/>
        </p:nvPicPr>
        <p:blipFill rotWithShape="1">
          <a:blip r:embed="rId3">
            <a:alphaModFix/>
          </a:blip>
          <a:srcRect b="0" l="42399" r="0" t="0"/>
          <a:stretch/>
        </p:blipFill>
        <p:spPr>
          <a:xfrm>
            <a:off x="4648200" y="484748"/>
            <a:ext cx="4502871" cy="4735783"/>
          </a:xfrm>
          <a:prstGeom prst="rect">
            <a:avLst/>
          </a:prstGeom>
          <a:noFill/>
          <a:ln>
            <a:noFill/>
          </a:ln>
        </p:spPr>
      </p:pic>
      <p:pic>
        <p:nvPicPr>
          <p:cNvPr descr="Picture 13.png" id="421" name="Google Shape;421;p67"/>
          <p:cNvPicPr preferRelativeResize="0"/>
          <p:nvPr/>
        </p:nvPicPr>
        <p:blipFill rotWithShape="1">
          <a:blip r:embed="rId4">
            <a:alphaModFix/>
          </a:blip>
          <a:srcRect b="0" l="2181" r="0" t="0"/>
          <a:stretch/>
        </p:blipFill>
        <p:spPr>
          <a:xfrm>
            <a:off x="0" y="484748"/>
            <a:ext cx="4648199" cy="2425091"/>
          </a:xfrm>
          <a:prstGeom prst="rect">
            <a:avLst/>
          </a:prstGeom>
          <a:noFill/>
          <a:ln>
            <a:noFill/>
          </a:ln>
        </p:spPr>
      </p:pic>
      <p:pic>
        <p:nvPicPr>
          <p:cNvPr descr="albert park.jpg" id="422" name="Google Shape;422;p67"/>
          <p:cNvPicPr preferRelativeResize="0"/>
          <p:nvPr/>
        </p:nvPicPr>
        <p:blipFill rotWithShape="1">
          <a:blip r:embed="rId5">
            <a:alphaModFix/>
          </a:blip>
          <a:srcRect b="-1471" l="0" r="4076" t="0"/>
          <a:stretch/>
        </p:blipFill>
        <p:spPr>
          <a:xfrm>
            <a:off x="1" y="2790825"/>
            <a:ext cx="4648200" cy="2429706"/>
          </a:xfrm>
          <a:prstGeom prst="rect">
            <a:avLst/>
          </a:prstGeom>
          <a:noFill/>
          <a:ln>
            <a:noFill/>
          </a:ln>
        </p:spPr>
      </p:pic>
      <p:sp>
        <p:nvSpPr>
          <p:cNvPr id="423" name="Google Shape;423;p67"/>
          <p:cNvSpPr txBox="1"/>
          <p:nvPr/>
        </p:nvSpPr>
        <p:spPr>
          <a:xfrm>
            <a:off x="7392134" y="3727229"/>
            <a:ext cx="1366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Bellarine</a:t>
            </a:r>
            <a:endParaRPr sz="1800">
              <a:solidFill>
                <a:schemeClr val="dk1"/>
              </a:solidFill>
              <a:latin typeface="Calibri"/>
              <a:ea typeface="Calibri"/>
              <a:cs typeface="Calibri"/>
              <a:sym typeface="Calibri"/>
            </a:endParaRPr>
          </a:p>
        </p:txBody>
      </p:sp>
      <p:sp>
        <p:nvSpPr>
          <p:cNvPr id="424" name="Google Shape;424;p67"/>
          <p:cNvSpPr txBox="1"/>
          <p:nvPr/>
        </p:nvSpPr>
        <p:spPr>
          <a:xfrm>
            <a:off x="1034170" y="2391917"/>
            <a:ext cx="1366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Altona</a:t>
            </a:r>
            <a:endParaRPr sz="1800">
              <a:solidFill>
                <a:schemeClr val="dk1"/>
              </a:solidFill>
              <a:latin typeface="Calibri"/>
              <a:ea typeface="Calibri"/>
              <a:cs typeface="Calibri"/>
              <a:sym typeface="Calibri"/>
            </a:endParaRPr>
          </a:p>
        </p:txBody>
      </p:sp>
      <p:sp>
        <p:nvSpPr>
          <p:cNvPr id="425" name="Google Shape;425;p67"/>
          <p:cNvSpPr txBox="1"/>
          <p:nvPr/>
        </p:nvSpPr>
        <p:spPr>
          <a:xfrm>
            <a:off x="191648" y="4431018"/>
            <a:ext cx="1366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Albert Park</a:t>
            </a:r>
            <a:endParaRPr sz="1800">
              <a:solidFill>
                <a:schemeClr val="lt1"/>
              </a:solidFill>
              <a:latin typeface="Calibri"/>
              <a:ea typeface="Calibri"/>
              <a:cs typeface="Calibri"/>
              <a:sym typeface="Calibri"/>
            </a:endParaRPr>
          </a:p>
        </p:txBody>
      </p:sp>
      <p:sp>
        <p:nvSpPr>
          <p:cNvPr id="426" name="Google Shape;426;p67"/>
          <p:cNvSpPr txBox="1"/>
          <p:nvPr/>
        </p:nvSpPr>
        <p:spPr>
          <a:xfrm>
            <a:off x="0" y="0"/>
            <a:ext cx="9144000" cy="484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000">
                <a:solidFill>
                  <a:srgbClr val="F2F2F2"/>
                </a:solidFill>
                <a:latin typeface="Calibri"/>
                <a:ea typeface="Calibri"/>
                <a:cs typeface="Calibri"/>
                <a:sym typeface="Calibri"/>
              </a:rPr>
              <a:t>1.1 m. sea-level rise plus storm surge (to 2m)</a:t>
            </a:r>
            <a:endParaRPr sz="3000">
              <a:solidFill>
                <a:srgbClr val="F2F2F2"/>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68"/>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GB" sz="3600">
                <a:solidFill>
                  <a:srgbClr val="FF0000"/>
                </a:solidFill>
              </a:rPr>
              <a:t>Need to start making value based decisions</a:t>
            </a:r>
            <a:endParaRPr b="1" sz="3600">
              <a:solidFill>
                <a:srgbClr val="FF0000"/>
              </a:solidFill>
            </a:endParaRPr>
          </a:p>
        </p:txBody>
      </p:sp>
      <p:pic>
        <p:nvPicPr>
          <p:cNvPr id="432" name="Google Shape;432;p68"/>
          <p:cNvPicPr preferRelativeResize="0"/>
          <p:nvPr/>
        </p:nvPicPr>
        <p:blipFill>
          <a:blip r:embed="rId3">
            <a:alphaModFix/>
          </a:blip>
          <a:stretch>
            <a:fillRect/>
          </a:stretch>
        </p:blipFill>
        <p:spPr>
          <a:xfrm>
            <a:off x="6359225" y="4641425"/>
            <a:ext cx="2784775" cy="502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pic>
        <p:nvPicPr>
          <p:cNvPr id="437" name="Google Shape;437;p69"/>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438" name="Google Shape;438;p69"/>
          <p:cNvPicPr preferRelativeResize="0"/>
          <p:nvPr/>
        </p:nvPicPr>
        <p:blipFill>
          <a:blip r:embed="rId4">
            <a:alphaModFix/>
          </a:blip>
          <a:stretch>
            <a:fillRect/>
          </a:stretch>
        </p:blipFill>
        <p:spPr>
          <a:xfrm>
            <a:off x="1417363" y="472475"/>
            <a:ext cx="6309275" cy="41985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id="443" name="Google Shape;443;p70"/>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444" name="Google Shape;444;p70"/>
          <p:cNvPicPr preferRelativeResize="0"/>
          <p:nvPr/>
        </p:nvPicPr>
        <p:blipFill>
          <a:blip r:embed="rId4">
            <a:alphaModFix/>
          </a:blip>
          <a:stretch>
            <a:fillRect/>
          </a:stretch>
        </p:blipFill>
        <p:spPr>
          <a:xfrm>
            <a:off x="2771186" y="171528"/>
            <a:ext cx="3601624" cy="48004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71"/>
          <p:cNvSpPr txBox="1"/>
          <p:nvPr>
            <p:ph type="title"/>
          </p:nvPr>
        </p:nvSpPr>
        <p:spPr>
          <a:xfrm>
            <a:off x="457200" y="2143053"/>
            <a:ext cx="8229600" cy="857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GB">
                <a:solidFill>
                  <a:srgbClr val="FF0000"/>
                </a:solidFill>
              </a:rPr>
              <a:t>Do we want to save the Reef?</a:t>
            </a:r>
            <a:endParaRPr b="1">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72"/>
          <p:cNvSpPr txBox="1"/>
          <p:nvPr>
            <p:ph type="title"/>
          </p:nvPr>
        </p:nvSpPr>
        <p:spPr>
          <a:xfrm>
            <a:off x="457200" y="747328"/>
            <a:ext cx="8229600" cy="857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GB">
                <a:solidFill>
                  <a:srgbClr val="FF0000"/>
                </a:solidFill>
              </a:rPr>
              <a:t>Test:</a:t>
            </a:r>
            <a:r>
              <a:rPr b="1" lang="en-GB">
                <a:solidFill>
                  <a:srgbClr val="000000"/>
                </a:solidFill>
              </a:rPr>
              <a:t> </a:t>
            </a:r>
            <a:r>
              <a:rPr b="1" lang="en-GB">
                <a:solidFill>
                  <a:srgbClr val="000000"/>
                </a:solidFill>
              </a:rPr>
              <a:t>Does this goal save the Reef?</a:t>
            </a:r>
            <a:endParaRPr b="1">
              <a:solidFill>
                <a:srgbClr val="000000"/>
              </a:solidFill>
            </a:endParaRPr>
          </a:p>
          <a:p>
            <a:pPr indent="0" lvl="0" marL="0" rtl="0" algn="ctr">
              <a:spcBef>
                <a:spcPts val="0"/>
              </a:spcBef>
              <a:spcAft>
                <a:spcPts val="0"/>
              </a:spcAft>
              <a:buNone/>
            </a:pPr>
            <a:r>
              <a:t/>
            </a:r>
            <a:endParaRPr b="1" sz="3000">
              <a:solidFill>
                <a:srgbClr val="000000"/>
              </a:solidFill>
            </a:endParaRPr>
          </a:p>
          <a:p>
            <a:pPr indent="0" lvl="0" marL="0" rtl="0" algn="ctr">
              <a:spcBef>
                <a:spcPts val="0"/>
              </a:spcBef>
              <a:spcAft>
                <a:spcPts val="0"/>
              </a:spcAft>
              <a:buNone/>
            </a:pPr>
            <a:r>
              <a:t/>
            </a:r>
            <a:endParaRPr b="1" sz="3000">
              <a:solidFill>
                <a:srgbClr val="000000"/>
              </a:solidFill>
            </a:endParaRPr>
          </a:p>
          <a:p>
            <a:pPr indent="0" lvl="0" marL="0" rtl="0" algn="ctr">
              <a:spcBef>
                <a:spcPts val="0"/>
              </a:spcBef>
              <a:spcAft>
                <a:spcPts val="0"/>
              </a:spcAft>
              <a:buNone/>
            </a:pPr>
            <a:r>
              <a:rPr b="1" lang="en-GB" sz="3600">
                <a:solidFill>
                  <a:srgbClr val="FF0000"/>
                </a:solidFill>
              </a:rPr>
              <a:t>Net negative Australian greenhouse gas emissions by 2040.</a:t>
            </a:r>
            <a:endParaRPr b="1" sz="3600">
              <a:solidFill>
                <a:srgbClr val="FF0000"/>
              </a:solidFill>
            </a:endParaRPr>
          </a:p>
          <a:p>
            <a:pPr indent="0" lvl="0" marL="0" rtl="0" algn="ctr">
              <a:spcBef>
                <a:spcPts val="0"/>
              </a:spcBef>
              <a:spcAft>
                <a:spcPts val="0"/>
              </a:spcAft>
              <a:buNone/>
            </a:pPr>
            <a:r>
              <a:t/>
            </a:r>
            <a:endParaRPr b="1" sz="3600">
              <a:solidFill>
                <a:srgbClr val="FF0000"/>
              </a:solidFill>
            </a:endParaRPr>
          </a:p>
          <a:p>
            <a:pPr indent="0" lvl="0" marL="0" rtl="0" algn="ctr">
              <a:spcBef>
                <a:spcPts val="0"/>
              </a:spcBef>
              <a:spcAft>
                <a:spcPts val="0"/>
              </a:spcAft>
              <a:buNone/>
            </a:pPr>
            <a:r>
              <a:rPr b="1" lang="en-GB" sz="4800">
                <a:solidFill>
                  <a:srgbClr val="FF0000"/>
                </a:solidFill>
              </a:rPr>
              <a:t>?</a:t>
            </a:r>
            <a:endParaRPr b="1" sz="4800">
              <a:solidFill>
                <a:srgbClr val="FF0000"/>
              </a:solidFill>
            </a:endParaRPr>
          </a:p>
          <a:p>
            <a:pPr indent="0" lvl="0" marL="0" rtl="0" algn="ctr">
              <a:spcBef>
                <a:spcPts val="0"/>
              </a:spcBef>
              <a:spcAft>
                <a:spcPts val="0"/>
              </a:spcAft>
              <a:buNone/>
            </a:pPr>
            <a:r>
              <a:t/>
            </a:r>
            <a:endParaRPr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id="459" name="Google Shape;459;p73"/>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460" name="Google Shape;460;p73"/>
          <p:cNvPicPr preferRelativeResize="0"/>
          <p:nvPr/>
        </p:nvPicPr>
        <p:blipFill>
          <a:blip r:embed="rId4">
            <a:alphaModFix/>
          </a:blip>
          <a:stretch>
            <a:fillRect/>
          </a:stretch>
        </p:blipFill>
        <p:spPr>
          <a:xfrm>
            <a:off x="772725" y="237725"/>
            <a:ext cx="7220000" cy="433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Some analogues</a:t>
            </a:r>
            <a:endParaRPr sz="4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id="465" name="Google Shape;465;p74"/>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466" name="Google Shape;466;p74"/>
          <p:cNvPicPr preferRelativeResize="0"/>
          <p:nvPr/>
        </p:nvPicPr>
        <p:blipFill>
          <a:blip r:embed="rId4">
            <a:alphaModFix/>
          </a:blip>
          <a:stretch>
            <a:fillRect/>
          </a:stretch>
        </p:blipFill>
        <p:spPr>
          <a:xfrm>
            <a:off x="1544788" y="178250"/>
            <a:ext cx="6054425" cy="45408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75"/>
          <p:cNvSpPr txBox="1"/>
          <p:nvPr>
            <p:ph type="title"/>
          </p:nvPr>
        </p:nvSpPr>
        <p:spPr>
          <a:xfrm>
            <a:off x="387700" y="1714350"/>
            <a:ext cx="8505900" cy="857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GB">
                <a:solidFill>
                  <a:srgbClr val="FF0000"/>
                </a:solidFill>
              </a:rPr>
              <a:t>Do we want to save the </a:t>
            </a:r>
            <a:r>
              <a:rPr b="1" lang="en-GB">
                <a:solidFill>
                  <a:srgbClr val="FF0000"/>
                </a:solidFill>
              </a:rPr>
              <a:t>Bangladeshis</a:t>
            </a:r>
            <a:r>
              <a:rPr b="1" lang="en-GB">
                <a:solidFill>
                  <a:srgbClr val="FF0000"/>
                </a:solidFill>
              </a:rPr>
              <a:t>?</a:t>
            </a:r>
            <a:endParaRPr b="1">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pic>
        <p:nvPicPr>
          <p:cNvPr id="476" name="Google Shape;476;p76"/>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477" name="Google Shape;477;p76"/>
          <p:cNvPicPr preferRelativeResize="0"/>
          <p:nvPr/>
        </p:nvPicPr>
        <p:blipFill>
          <a:blip r:embed="rId4">
            <a:alphaModFix/>
          </a:blip>
          <a:stretch>
            <a:fillRect/>
          </a:stretch>
        </p:blipFill>
        <p:spPr>
          <a:xfrm>
            <a:off x="1476375" y="504825"/>
            <a:ext cx="6191250" cy="4133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7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Can we do it</a:t>
            </a:r>
            <a:r>
              <a:rPr b="1" lang="en-GB" sz="4800">
                <a:solidFill>
                  <a:srgbClr val="FF0000"/>
                </a:solidFill>
              </a:rPr>
              <a:t>?</a:t>
            </a:r>
            <a:endParaRPr sz="4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pic>
        <p:nvPicPr>
          <p:cNvPr descr="StrikingTargets_Infographic.png" id="487" name="Google Shape;487;p78"/>
          <p:cNvPicPr preferRelativeResize="0"/>
          <p:nvPr/>
        </p:nvPicPr>
        <p:blipFill rotWithShape="1">
          <a:blip r:embed="rId3">
            <a:alphaModFix/>
          </a:blip>
          <a:srcRect b="11338" l="19395" r="27627" t="22318"/>
          <a:stretch/>
        </p:blipFill>
        <p:spPr>
          <a:xfrm>
            <a:off x="2003125" y="63238"/>
            <a:ext cx="5663474" cy="50170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7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Yes?</a:t>
            </a:r>
            <a:endParaRPr sz="4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8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We have the technical solutions</a:t>
            </a:r>
            <a:endParaRPr sz="4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81"/>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a:t>
            </a:r>
            <a:endParaRPr b="1">
              <a:solidFill>
                <a:srgbClr val="FF0000"/>
              </a:solidFill>
            </a:endParaRPr>
          </a:p>
        </p:txBody>
      </p:sp>
      <p:pic>
        <p:nvPicPr>
          <p:cNvPr id="503" name="Google Shape;503;p81"/>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04" name="Google Shape;504;p81"/>
          <p:cNvPicPr preferRelativeResize="0"/>
          <p:nvPr/>
        </p:nvPicPr>
        <p:blipFill>
          <a:blip r:embed="rId4">
            <a:alphaModFix/>
          </a:blip>
          <a:stretch>
            <a:fillRect/>
          </a:stretch>
        </p:blipFill>
        <p:spPr>
          <a:xfrm>
            <a:off x="5319718" y="2143123"/>
            <a:ext cx="3395032" cy="2143125"/>
          </a:xfrm>
          <a:prstGeom prst="rect">
            <a:avLst/>
          </a:prstGeom>
          <a:noFill/>
          <a:ln>
            <a:noFill/>
          </a:ln>
        </p:spPr>
      </p:pic>
      <p:pic>
        <p:nvPicPr>
          <p:cNvPr id="505" name="Google Shape;505;p81"/>
          <p:cNvPicPr preferRelativeResize="0"/>
          <p:nvPr/>
        </p:nvPicPr>
        <p:blipFill>
          <a:blip r:embed="rId5">
            <a:alphaModFix/>
          </a:blip>
          <a:stretch>
            <a:fillRect/>
          </a:stretch>
        </p:blipFill>
        <p:spPr>
          <a:xfrm>
            <a:off x="5945663" y="0"/>
            <a:ext cx="2143125" cy="2143125"/>
          </a:xfrm>
          <a:prstGeom prst="rect">
            <a:avLst/>
          </a:prstGeom>
          <a:noFill/>
          <a:ln>
            <a:noFill/>
          </a:ln>
        </p:spPr>
      </p:pic>
      <p:sp>
        <p:nvSpPr>
          <p:cNvPr id="506" name="Google Shape;506;p81"/>
          <p:cNvSpPr txBox="1"/>
          <p:nvPr>
            <p:ph idx="1" type="body"/>
          </p:nvPr>
        </p:nvSpPr>
        <p:spPr>
          <a:xfrm>
            <a:off x="311700" y="844325"/>
            <a:ext cx="4831800" cy="37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We already have</a:t>
            </a:r>
            <a:endParaRPr sz="1800"/>
          </a:p>
          <a:p>
            <a:pPr indent="-342900" lvl="0" marL="457200" rtl="0" algn="l">
              <a:spcBef>
                <a:spcPts val="1600"/>
              </a:spcBef>
              <a:spcAft>
                <a:spcPts val="0"/>
              </a:spcAft>
              <a:buSzPts val="1800"/>
              <a:buChar char="●"/>
            </a:pPr>
            <a:r>
              <a:rPr lang="en-GB" sz="1800"/>
              <a:t>100% renewables </a:t>
            </a:r>
            <a:r>
              <a:rPr lang="en-GB" sz="1800"/>
              <a:t>energy</a:t>
            </a:r>
            <a:r>
              <a:rPr lang="en-GB" sz="1800"/>
              <a:t> - YES</a:t>
            </a:r>
            <a:endParaRPr sz="1800"/>
          </a:p>
          <a:p>
            <a:pPr indent="-342900" lvl="0" marL="457200" rtl="0" algn="l">
              <a:spcBef>
                <a:spcPts val="0"/>
              </a:spcBef>
              <a:spcAft>
                <a:spcPts val="0"/>
              </a:spcAft>
              <a:buSzPts val="1800"/>
              <a:buChar char="●"/>
            </a:pPr>
            <a:r>
              <a:rPr lang="en-GB" sz="1800"/>
              <a:t>Buildings </a:t>
            </a:r>
            <a:r>
              <a:rPr lang="en-GB" sz="1800"/>
              <a:t>energy</a:t>
            </a:r>
            <a:r>
              <a:rPr lang="en-GB" sz="1800"/>
              <a:t> </a:t>
            </a:r>
            <a:r>
              <a:rPr lang="en-GB" sz="1800"/>
              <a:t>efficient</a:t>
            </a:r>
            <a:r>
              <a:rPr lang="en-GB" sz="1800"/>
              <a:t> power producing building - YES</a:t>
            </a:r>
            <a:endParaRPr sz="1800"/>
          </a:p>
          <a:p>
            <a:pPr indent="-342900" lvl="0" marL="457200" rtl="0" algn="l">
              <a:spcBef>
                <a:spcPts val="0"/>
              </a:spcBef>
              <a:spcAft>
                <a:spcPts val="0"/>
              </a:spcAft>
              <a:buSzPts val="1800"/>
              <a:buChar char="●"/>
            </a:pPr>
            <a:r>
              <a:rPr lang="en-GB" sz="1800"/>
              <a:t>Zero Emissions Surface Transport - YES</a:t>
            </a:r>
            <a:endParaRPr sz="1800"/>
          </a:p>
          <a:p>
            <a:pPr indent="-342900" lvl="0" marL="457200" rtl="0" algn="l">
              <a:spcBef>
                <a:spcPts val="0"/>
              </a:spcBef>
              <a:spcAft>
                <a:spcPts val="0"/>
              </a:spcAft>
              <a:buSzPts val="1800"/>
              <a:buChar char="●"/>
            </a:pPr>
            <a:r>
              <a:rPr lang="en-GB" sz="1800"/>
              <a:t>Negative Emission Agriculture - YES</a:t>
            </a:r>
            <a:endParaRPr sz="1800"/>
          </a:p>
          <a:p>
            <a:pPr indent="-342900" lvl="0" marL="457200" rtl="0" algn="l">
              <a:spcBef>
                <a:spcPts val="0"/>
              </a:spcBef>
              <a:spcAft>
                <a:spcPts val="0"/>
              </a:spcAft>
              <a:buSzPts val="1800"/>
              <a:buChar char="●"/>
            </a:pPr>
            <a:r>
              <a:rPr lang="en-GB" sz="1800"/>
              <a:t>Low EmIssion Concrete - YES</a:t>
            </a:r>
            <a:endParaRPr sz="1800"/>
          </a:p>
          <a:p>
            <a:pPr indent="-342900" lvl="0" marL="457200" rtl="0" algn="l">
              <a:spcBef>
                <a:spcPts val="0"/>
              </a:spcBef>
              <a:spcAft>
                <a:spcPts val="0"/>
              </a:spcAft>
              <a:buSzPts val="1800"/>
              <a:buChar char="●"/>
            </a:pPr>
            <a:r>
              <a:rPr lang="en-GB" sz="1800"/>
              <a:t>Drawdown - YES</a:t>
            </a:r>
            <a:endParaRPr sz="1800"/>
          </a:p>
          <a:p>
            <a:pPr indent="0" lvl="0" marL="0" rtl="0" algn="l">
              <a:spcBef>
                <a:spcPts val="1600"/>
              </a:spcBef>
              <a:spcAft>
                <a:spcPts val="0"/>
              </a:spcAft>
              <a:buNone/>
            </a:pPr>
            <a:r>
              <a:rPr lang="en-GB" sz="1800"/>
              <a:t>Still to come</a:t>
            </a:r>
            <a:endParaRPr sz="1800"/>
          </a:p>
          <a:p>
            <a:pPr indent="-342900" lvl="0" marL="457200" rtl="0" algn="l">
              <a:spcBef>
                <a:spcPts val="1600"/>
              </a:spcBef>
              <a:spcAft>
                <a:spcPts val="0"/>
              </a:spcAft>
              <a:buSzPts val="1800"/>
              <a:buChar char="●"/>
            </a:pPr>
            <a:r>
              <a:rPr lang="en-GB" sz="1800"/>
              <a:t>Zero Emissions Flight</a:t>
            </a:r>
            <a:endParaRPr sz="1800"/>
          </a:p>
          <a:p>
            <a:pPr indent="-342900" lvl="0" marL="457200" rtl="0" algn="l">
              <a:spcBef>
                <a:spcPts val="0"/>
              </a:spcBef>
              <a:spcAft>
                <a:spcPts val="0"/>
              </a:spcAft>
              <a:buSzPts val="1800"/>
              <a:buChar char="●"/>
            </a:pPr>
            <a:r>
              <a:rPr lang="en-GB" sz="1800"/>
              <a:t>Negative Emission Concrete</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82"/>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a:t>
            </a:r>
            <a:endParaRPr b="1">
              <a:solidFill>
                <a:srgbClr val="FF0000"/>
              </a:solidFill>
            </a:endParaRPr>
          </a:p>
        </p:txBody>
      </p:sp>
      <p:pic>
        <p:nvPicPr>
          <p:cNvPr id="512" name="Google Shape;512;p82"/>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13" name="Google Shape;513;p82"/>
          <p:cNvPicPr preferRelativeResize="0"/>
          <p:nvPr/>
        </p:nvPicPr>
        <p:blipFill>
          <a:blip r:embed="rId4">
            <a:alphaModFix/>
          </a:blip>
          <a:stretch>
            <a:fillRect/>
          </a:stretch>
        </p:blipFill>
        <p:spPr>
          <a:xfrm>
            <a:off x="311688" y="772176"/>
            <a:ext cx="6049076" cy="4313950"/>
          </a:xfrm>
          <a:prstGeom prst="rect">
            <a:avLst/>
          </a:prstGeom>
          <a:noFill/>
          <a:ln>
            <a:noFill/>
          </a:ln>
        </p:spPr>
      </p:pic>
      <p:pic>
        <p:nvPicPr>
          <p:cNvPr id="514" name="Google Shape;514;p82"/>
          <p:cNvPicPr preferRelativeResize="0"/>
          <p:nvPr/>
        </p:nvPicPr>
        <p:blipFill>
          <a:blip r:embed="rId5">
            <a:alphaModFix/>
          </a:blip>
          <a:stretch>
            <a:fillRect/>
          </a:stretch>
        </p:blipFill>
        <p:spPr>
          <a:xfrm>
            <a:off x="3793797" y="1806200"/>
            <a:ext cx="5350202" cy="713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83"/>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 - Drawdown</a:t>
            </a:r>
            <a:endParaRPr b="1">
              <a:solidFill>
                <a:srgbClr val="FF0000"/>
              </a:solidFill>
            </a:endParaRPr>
          </a:p>
        </p:txBody>
      </p:sp>
      <p:pic>
        <p:nvPicPr>
          <p:cNvPr id="520" name="Google Shape;520;p83"/>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21" name="Google Shape;521;p83"/>
          <p:cNvPicPr preferRelativeResize="0"/>
          <p:nvPr/>
        </p:nvPicPr>
        <p:blipFill>
          <a:blip r:embed="rId4">
            <a:alphaModFix/>
          </a:blip>
          <a:stretch>
            <a:fillRect/>
          </a:stretch>
        </p:blipFill>
        <p:spPr>
          <a:xfrm>
            <a:off x="3230350" y="910900"/>
            <a:ext cx="2744200" cy="3663635"/>
          </a:xfrm>
          <a:prstGeom prst="rect">
            <a:avLst/>
          </a:prstGeom>
          <a:noFill/>
          <a:ln>
            <a:noFill/>
          </a:ln>
        </p:spPr>
      </p:pic>
      <p:pic>
        <p:nvPicPr>
          <p:cNvPr id="522" name="Google Shape;522;p83"/>
          <p:cNvPicPr preferRelativeResize="0"/>
          <p:nvPr/>
        </p:nvPicPr>
        <p:blipFill>
          <a:blip r:embed="rId5">
            <a:alphaModFix/>
          </a:blip>
          <a:stretch>
            <a:fillRect/>
          </a:stretch>
        </p:blipFill>
        <p:spPr>
          <a:xfrm>
            <a:off x="6243697" y="879675"/>
            <a:ext cx="2677453" cy="3654251"/>
          </a:xfrm>
          <a:prstGeom prst="rect">
            <a:avLst/>
          </a:prstGeom>
          <a:noFill/>
          <a:ln>
            <a:noFill/>
          </a:ln>
        </p:spPr>
      </p:pic>
      <p:pic>
        <p:nvPicPr>
          <p:cNvPr id="523" name="Google Shape;523;p83"/>
          <p:cNvPicPr preferRelativeResize="0"/>
          <p:nvPr/>
        </p:nvPicPr>
        <p:blipFill>
          <a:blip r:embed="rId6">
            <a:alphaModFix/>
          </a:blip>
          <a:stretch>
            <a:fillRect/>
          </a:stretch>
        </p:blipFill>
        <p:spPr>
          <a:xfrm>
            <a:off x="217000" y="915588"/>
            <a:ext cx="2744212" cy="36542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30"/>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159" name="Google Shape;159;p30"/>
          <p:cNvPicPr preferRelativeResize="0"/>
          <p:nvPr/>
        </p:nvPicPr>
        <p:blipFill>
          <a:blip r:embed="rId4">
            <a:alphaModFix/>
          </a:blip>
          <a:stretch>
            <a:fillRect/>
          </a:stretch>
        </p:blipFill>
        <p:spPr>
          <a:xfrm>
            <a:off x="1861050" y="838725"/>
            <a:ext cx="5421900" cy="38027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84"/>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 - </a:t>
            </a:r>
            <a:r>
              <a:rPr b="1" lang="en-GB">
                <a:solidFill>
                  <a:srgbClr val="FF0000"/>
                </a:solidFill>
              </a:rPr>
              <a:t>Resilience</a:t>
            </a:r>
            <a:endParaRPr b="1">
              <a:solidFill>
                <a:srgbClr val="FF0000"/>
              </a:solidFill>
            </a:endParaRPr>
          </a:p>
        </p:txBody>
      </p:sp>
      <p:pic>
        <p:nvPicPr>
          <p:cNvPr id="529" name="Google Shape;529;p84"/>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30" name="Google Shape;530;p84"/>
          <p:cNvPicPr preferRelativeResize="0"/>
          <p:nvPr/>
        </p:nvPicPr>
        <p:blipFill>
          <a:blip r:embed="rId4">
            <a:alphaModFix/>
          </a:blip>
          <a:stretch>
            <a:fillRect/>
          </a:stretch>
        </p:blipFill>
        <p:spPr>
          <a:xfrm>
            <a:off x="152400" y="924575"/>
            <a:ext cx="8839202" cy="336980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85"/>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a:t>
            </a:r>
            <a:endParaRPr b="1">
              <a:solidFill>
                <a:srgbClr val="FF0000"/>
              </a:solidFill>
            </a:endParaRPr>
          </a:p>
        </p:txBody>
      </p:sp>
      <p:pic>
        <p:nvPicPr>
          <p:cNvPr id="536" name="Google Shape;536;p85"/>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37" name="Google Shape;537;p85"/>
          <p:cNvPicPr preferRelativeResize="0"/>
          <p:nvPr/>
        </p:nvPicPr>
        <p:blipFill>
          <a:blip r:embed="rId4">
            <a:alphaModFix/>
          </a:blip>
          <a:stretch>
            <a:fillRect/>
          </a:stretch>
        </p:blipFill>
        <p:spPr>
          <a:xfrm>
            <a:off x="995276" y="676249"/>
            <a:ext cx="7153442" cy="3791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86"/>
          <p:cNvSpPr txBox="1"/>
          <p:nvPr>
            <p:ph type="title"/>
          </p:nvPr>
        </p:nvSpPr>
        <p:spPr>
          <a:xfrm>
            <a:off x="311700" y="19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Solutions</a:t>
            </a:r>
            <a:endParaRPr b="1">
              <a:solidFill>
                <a:srgbClr val="FF0000"/>
              </a:solidFill>
            </a:endParaRPr>
          </a:p>
        </p:txBody>
      </p:sp>
      <p:pic>
        <p:nvPicPr>
          <p:cNvPr id="543" name="Google Shape;543;p86"/>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44" name="Google Shape;544;p86"/>
          <p:cNvPicPr preferRelativeResize="0"/>
          <p:nvPr/>
        </p:nvPicPr>
        <p:blipFill>
          <a:blip r:embed="rId4">
            <a:alphaModFix/>
          </a:blip>
          <a:stretch>
            <a:fillRect/>
          </a:stretch>
        </p:blipFill>
        <p:spPr>
          <a:xfrm>
            <a:off x="1667500" y="772176"/>
            <a:ext cx="5808990" cy="38692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8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We just lack the leadership</a:t>
            </a:r>
            <a:endParaRPr sz="48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8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Until Now</a:t>
            </a:r>
            <a:endParaRPr sz="4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8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60" name="Google Shape;560;p89"/>
          <p:cNvPicPr preferRelativeResize="0"/>
          <p:nvPr/>
        </p:nvPicPr>
        <p:blipFill>
          <a:blip r:embed="rId3">
            <a:alphaModFix/>
          </a:blip>
          <a:stretch>
            <a:fillRect/>
          </a:stretch>
        </p:blipFill>
        <p:spPr>
          <a:xfrm>
            <a:off x="1787463" y="152400"/>
            <a:ext cx="5569070" cy="4838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pic>
        <p:nvPicPr>
          <p:cNvPr id="565" name="Google Shape;565;p90"/>
          <p:cNvPicPr preferRelativeResize="0"/>
          <p:nvPr/>
        </p:nvPicPr>
        <p:blipFill>
          <a:blip r:embed="rId3">
            <a:alphaModFix/>
          </a:blip>
          <a:stretch>
            <a:fillRect/>
          </a:stretch>
        </p:blipFill>
        <p:spPr>
          <a:xfrm>
            <a:off x="2643187" y="0"/>
            <a:ext cx="3857626" cy="514350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pic>
        <p:nvPicPr>
          <p:cNvPr id="570" name="Google Shape;570;p91"/>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71" name="Google Shape;571;p91"/>
          <p:cNvPicPr preferRelativeResize="0"/>
          <p:nvPr/>
        </p:nvPicPr>
        <p:blipFill>
          <a:blip r:embed="rId4">
            <a:alphaModFix/>
          </a:blip>
          <a:stretch>
            <a:fillRect/>
          </a:stretch>
        </p:blipFill>
        <p:spPr>
          <a:xfrm>
            <a:off x="2091900" y="711676"/>
            <a:ext cx="4960200" cy="37201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pic>
        <p:nvPicPr>
          <p:cNvPr id="576" name="Google Shape;576;p92"/>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577" name="Google Shape;577;p92"/>
          <p:cNvPicPr preferRelativeResize="0"/>
          <p:nvPr/>
        </p:nvPicPr>
        <p:blipFill>
          <a:blip r:embed="rId4">
            <a:alphaModFix/>
          </a:blip>
          <a:stretch>
            <a:fillRect/>
          </a:stretch>
        </p:blipFill>
        <p:spPr>
          <a:xfrm>
            <a:off x="2103825" y="746325"/>
            <a:ext cx="4419972" cy="38951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9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9600">
                <a:solidFill>
                  <a:srgbClr val="FF0000"/>
                </a:solidFill>
                <a:latin typeface="Verdana"/>
                <a:ea typeface="Verdana"/>
                <a:cs typeface="Verdana"/>
                <a:sym typeface="Verdana"/>
              </a:rPr>
              <a:t>CACE</a:t>
            </a:r>
            <a:endParaRPr b="1" sz="9600">
              <a:solidFill>
                <a:srgbClr val="FF0000"/>
              </a:solidFill>
              <a:latin typeface="Verdana"/>
              <a:ea typeface="Verdana"/>
              <a:cs typeface="Verdana"/>
              <a:sym typeface="Verdana"/>
            </a:endParaRPr>
          </a:p>
        </p:txBody>
      </p:sp>
      <p:sp>
        <p:nvSpPr>
          <p:cNvPr id="583" name="Google Shape;583;p9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2400">
                <a:solidFill>
                  <a:schemeClr val="dk1"/>
                </a:solidFill>
              </a:rPr>
              <a:t>www.CACEonline.org</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31"/>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165" name="Google Shape;165;p31"/>
          <p:cNvPicPr preferRelativeResize="0"/>
          <p:nvPr/>
        </p:nvPicPr>
        <p:blipFill>
          <a:blip r:embed="rId4">
            <a:alphaModFix/>
          </a:blip>
          <a:stretch>
            <a:fillRect/>
          </a:stretch>
        </p:blipFill>
        <p:spPr>
          <a:xfrm>
            <a:off x="1372975" y="828675"/>
            <a:ext cx="6191250" cy="348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32"/>
          <p:cNvPicPr preferRelativeResize="0"/>
          <p:nvPr/>
        </p:nvPicPr>
        <p:blipFill>
          <a:blip r:embed="rId3">
            <a:alphaModFix/>
          </a:blip>
          <a:stretch>
            <a:fillRect/>
          </a:stretch>
        </p:blipFill>
        <p:spPr>
          <a:xfrm>
            <a:off x="6359225" y="4641425"/>
            <a:ext cx="2784775" cy="502075"/>
          </a:xfrm>
          <a:prstGeom prst="rect">
            <a:avLst/>
          </a:prstGeom>
          <a:noFill/>
          <a:ln>
            <a:noFill/>
          </a:ln>
        </p:spPr>
      </p:pic>
      <p:pic>
        <p:nvPicPr>
          <p:cNvPr id="171" name="Google Shape;171;p32"/>
          <p:cNvPicPr preferRelativeResize="0"/>
          <p:nvPr/>
        </p:nvPicPr>
        <p:blipFill>
          <a:blip r:embed="rId4">
            <a:alphaModFix/>
          </a:blip>
          <a:stretch>
            <a:fillRect/>
          </a:stretch>
        </p:blipFill>
        <p:spPr>
          <a:xfrm>
            <a:off x="1277225" y="898725"/>
            <a:ext cx="6382755" cy="359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33"/>
          <p:cNvPicPr preferRelativeResize="0"/>
          <p:nvPr/>
        </p:nvPicPr>
        <p:blipFill>
          <a:blip r:embed="rId3">
            <a:alphaModFix/>
          </a:blip>
          <a:stretch>
            <a:fillRect/>
          </a:stretch>
        </p:blipFill>
        <p:spPr>
          <a:xfrm>
            <a:off x="2348863" y="1041250"/>
            <a:ext cx="5506024" cy="2670425"/>
          </a:xfrm>
          <a:prstGeom prst="rect">
            <a:avLst/>
          </a:prstGeom>
          <a:noFill/>
          <a:ln>
            <a:noFill/>
          </a:ln>
        </p:spPr>
      </p:pic>
      <p:pic>
        <p:nvPicPr>
          <p:cNvPr id="177" name="Google Shape;177;p33"/>
          <p:cNvPicPr preferRelativeResize="0"/>
          <p:nvPr/>
        </p:nvPicPr>
        <p:blipFill>
          <a:blip r:embed="rId4">
            <a:alphaModFix/>
          </a:blip>
          <a:stretch>
            <a:fillRect/>
          </a:stretch>
        </p:blipFill>
        <p:spPr>
          <a:xfrm>
            <a:off x="5360325" y="3145475"/>
            <a:ext cx="3638649" cy="1913325"/>
          </a:xfrm>
          <a:prstGeom prst="rect">
            <a:avLst/>
          </a:prstGeom>
          <a:noFill/>
          <a:ln>
            <a:noFill/>
          </a:ln>
        </p:spPr>
      </p:pic>
      <p:sp>
        <p:nvSpPr>
          <p:cNvPr id="178" name="Google Shape;178;p33"/>
          <p:cNvSpPr txBox="1"/>
          <p:nvPr>
            <p:ph type="title"/>
          </p:nvPr>
        </p:nvSpPr>
        <p:spPr>
          <a:xfrm>
            <a:off x="311700" y="1994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FF0000"/>
                </a:solidFill>
              </a:rPr>
              <a:t>If it is an emergency</a:t>
            </a:r>
            <a:endParaRPr sz="4800"/>
          </a:p>
        </p:txBody>
      </p:sp>
      <p:pic>
        <p:nvPicPr>
          <p:cNvPr id="179" name="Google Shape;179;p33"/>
          <p:cNvPicPr preferRelativeResize="0"/>
          <p:nvPr/>
        </p:nvPicPr>
        <p:blipFill>
          <a:blip r:embed="rId5">
            <a:alphaModFix/>
          </a:blip>
          <a:stretch>
            <a:fillRect/>
          </a:stretch>
        </p:blipFill>
        <p:spPr>
          <a:xfrm>
            <a:off x="311700" y="2705075"/>
            <a:ext cx="3461925" cy="208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